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3" r:id="rId2"/>
    <p:sldId id="256" r:id="rId3"/>
    <p:sldId id="295" r:id="rId4"/>
    <p:sldId id="294" r:id="rId5"/>
    <p:sldId id="290" r:id="rId6"/>
    <p:sldId id="291" r:id="rId7"/>
    <p:sldId id="298" r:id="rId8"/>
    <p:sldId id="307" r:id="rId9"/>
    <p:sldId id="292" r:id="rId10"/>
    <p:sldId id="293" r:id="rId11"/>
    <p:sldId id="299" r:id="rId12"/>
    <p:sldId id="296" r:id="rId13"/>
    <p:sldId id="300" r:id="rId14"/>
    <p:sldId id="302" r:id="rId15"/>
    <p:sldId id="297" r:id="rId16"/>
    <p:sldId id="306" r:id="rId17"/>
    <p:sldId id="301"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9093"/>
    <a:srgbClr val="61A729"/>
    <a:srgbClr val="696969"/>
    <a:srgbClr val="D69121"/>
    <a:srgbClr val="618F9A"/>
    <a:srgbClr val="96D2DC"/>
    <a:srgbClr val="B3D423"/>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1" autoAdjust="0"/>
    <p:restoredTop sz="99725" autoAdjust="0"/>
  </p:normalViewPr>
  <p:slideViewPr>
    <p:cSldViewPr snapToGrid="0" snapToObjects="1">
      <p:cViewPr varScale="1">
        <p:scale>
          <a:sx n="116" d="100"/>
          <a:sy n="116" d="100"/>
        </p:scale>
        <p:origin x="1764"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8" name="Rectangle 7"/>
          <p:cNvSpPr/>
          <p:nvPr userDrawn="1"/>
        </p:nvSpPr>
        <p:spPr>
          <a:xfrm>
            <a:off x="0" y="1344446"/>
            <a:ext cx="9144000" cy="5513554"/>
          </a:xfrm>
          <a:prstGeom prst="rect">
            <a:avLst/>
          </a:prstGeom>
          <a:solidFill>
            <a:srgbClr val="DBDA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180001" y="0"/>
            <a:ext cx="2963999" cy="195948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5031759" y="3796967"/>
            <a:ext cx="4596507" cy="4143681"/>
            <a:chOff x="5617209" y="2358554"/>
            <a:chExt cx="3895089" cy="3511363"/>
          </a:xfrm>
        </p:grpSpPr>
        <p:sp>
          <p:nvSpPr>
            <p:cNvPr id="23" name="Donut 22"/>
            <p:cNvSpPr/>
            <p:nvPr userDrawn="1"/>
          </p:nvSpPr>
          <p:spPr>
            <a:xfrm>
              <a:off x="6416868" y="2358554"/>
              <a:ext cx="2196129" cy="2196129"/>
            </a:xfrm>
            <a:prstGeom prst="donut">
              <a:avLst>
                <a:gd name="adj" fmla="val 12018"/>
              </a:avLst>
            </a:prstGeom>
            <a:gradFill flip="none" rotWithShape="1">
              <a:gsLst>
                <a:gs pos="0">
                  <a:schemeClr val="accent5">
                    <a:alpha val="86000"/>
                  </a:schemeClr>
                </a:gs>
                <a:gs pos="84000">
                  <a:schemeClr val="accent6">
                    <a:alpha val="86000"/>
                  </a:schemeClr>
                </a:gs>
              </a:gsLst>
              <a:lin ang="34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userDrawn="1"/>
          </p:nvSpPr>
          <p:spPr>
            <a:xfrm>
              <a:off x="5617209" y="3818085"/>
              <a:ext cx="811066" cy="81106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nut 24"/>
            <p:cNvSpPr/>
            <p:nvPr userDrawn="1"/>
          </p:nvSpPr>
          <p:spPr>
            <a:xfrm rot="2107108">
              <a:off x="8054428" y="3464082"/>
              <a:ext cx="1457870" cy="1457870"/>
            </a:xfrm>
            <a:prstGeom prst="donut">
              <a:avLst>
                <a:gd name="adj" fmla="val 13512"/>
              </a:avLst>
            </a:prstGeom>
            <a:gradFill flip="none" rotWithShape="1">
              <a:gsLst>
                <a:gs pos="0">
                  <a:srgbClr val="FDB330">
                    <a:alpha val="80000"/>
                  </a:srgbClr>
                </a:gs>
                <a:gs pos="82000">
                  <a:srgbClr val="D15742">
                    <a:alpha val="80000"/>
                  </a:srgbClr>
                </a:gs>
              </a:gsLst>
              <a:lin ang="141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Oval 25"/>
            <p:cNvSpPr/>
            <p:nvPr userDrawn="1"/>
          </p:nvSpPr>
          <p:spPr>
            <a:xfrm>
              <a:off x="8883782" y="2703818"/>
              <a:ext cx="520436" cy="52043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nut 26"/>
            <p:cNvSpPr/>
            <p:nvPr userDrawn="1"/>
          </p:nvSpPr>
          <p:spPr>
            <a:xfrm>
              <a:off x="6646045" y="4417082"/>
              <a:ext cx="1452835" cy="1452835"/>
            </a:xfrm>
            <a:prstGeom prst="donut">
              <a:avLst>
                <a:gd name="adj" fmla="val 17300"/>
              </a:avLst>
            </a:prstGeom>
            <a:solidFill>
              <a:srgbClr val="B1DB1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 name="Title 1"/>
          <p:cNvSpPr>
            <a:spLocks noGrp="1"/>
          </p:cNvSpPr>
          <p:nvPr>
            <p:ph type="ctrTitle" hasCustomPrompt="1"/>
          </p:nvPr>
        </p:nvSpPr>
        <p:spPr>
          <a:xfrm>
            <a:off x="685800" y="2526883"/>
            <a:ext cx="6504441" cy="369332"/>
          </a:xfrm>
          <a:prstGeom prst="rect">
            <a:avLst/>
          </a:prstGeom>
        </p:spPr>
        <p:txBody>
          <a:bodyPr wrap="square" lIns="0" tIns="0" rIns="0" bIns="0" anchor="t" anchorCtr="0">
            <a:spAutoFit/>
          </a:bodyPr>
          <a:lstStyle>
            <a:lvl1pPr algn="l">
              <a:defRPr sz="2400" b="1">
                <a:solidFill>
                  <a:schemeClr val="accent3"/>
                </a:solidFill>
              </a:defRPr>
            </a:lvl1pPr>
          </a:lstStyle>
          <a:p>
            <a:r>
              <a:rPr lang="en-US" dirty="0" smtClean="0"/>
              <a:t>Presentation title here</a:t>
            </a:r>
            <a:endParaRPr lang="en-US" dirty="0"/>
          </a:p>
        </p:txBody>
      </p:sp>
      <p:sp>
        <p:nvSpPr>
          <p:cNvPr id="15" name="Text Placeholder 14"/>
          <p:cNvSpPr>
            <a:spLocks noGrp="1"/>
          </p:cNvSpPr>
          <p:nvPr>
            <p:ph type="body" sz="quarter" idx="10" hasCustomPrompt="1"/>
          </p:nvPr>
        </p:nvSpPr>
        <p:spPr>
          <a:xfrm>
            <a:off x="685800" y="3061825"/>
            <a:ext cx="6504441" cy="323165"/>
          </a:xfrm>
          <a:prstGeom prst="rect">
            <a:avLst/>
          </a:prstGeom>
        </p:spPr>
        <p:txBody>
          <a:bodyPr wrap="square" lIns="0" tIns="0" rIns="0" bIns="0">
            <a:spAutoFit/>
          </a:bodyPr>
          <a:lstStyle>
            <a:lvl1pPr marL="0" indent="0">
              <a:buNone/>
              <a:defRPr sz="21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sub-title</a:t>
            </a:r>
            <a:endParaRPr lang="en-US" dirty="0"/>
          </a:p>
        </p:txBody>
      </p:sp>
      <p:sp>
        <p:nvSpPr>
          <p:cNvPr id="19" name="Text Placeholder 18"/>
          <p:cNvSpPr>
            <a:spLocks noGrp="1"/>
          </p:cNvSpPr>
          <p:nvPr>
            <p:ph type="body" sz="quarter" idx="11" hasCustomPrompt="1"/>
          </p:nvPr>
        </p:nvSpPr>
        <p:spPr>
          <a:xfrm>
            <a:off x="685800" y="4239737"/>
            <a:ext cx="4670425" cy="276999"/>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Name of Presenter</a:t>
            </a:r>
          </a:p>
        </p:txBody>
      </p:sp>
      <p:sp>
        <p:nvSpPr>
          <p:cNvPr id="7" name="Text Placeholder 18"/>
          <p:cNvSpPr>
            <a:spLocks noGrp="1"/>
          </p:cNvSpPr>
          <p:nvPr>
            <p:ph type="body" sz="quarter" idx="12" hasCustomPrompt="1"/>
          </p:nvPr>
        </p:nvSpPr>
        <p:spPr>
          <a:xfrm>
            <a:off x="685800" y="4631320"/>
            <a:ext cx="4670425" cy="230832"/>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00 Month, 2014</a:t>
            </a:r>
          </a:p>
        </p:txBody>
      </p:sp>
      <p:pic>
        <p:nvPicPr>
          <p:cNvPr id="10" name="Picture 9"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Tree>
    <p:extLst>
      <p:ext uri="{BB962C8B-B14F-4D97-AF65-F5344CB8AC3E}">
        <p14:creationId xmlns:p14="http://schemas.microsoft.com/office/powerpoint/2010/main" val="31444422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r Chart Layout">
    <p:spTree>
      <p:nvGrpSpPr>
        <p:cNvPr id="1" name=""/>
        <p:cNvGrpSpPr/>
        <p:nvPr/>
      </p:nvGrpSpPr>
      <p:grpSpPr>
        <a:xfrm>
          <a:off x="0" y="0"/>
          <a:ext cx="0" cy="0"/>
          <a:chOff x="0" y="0"/>
          <a:chExt cx="0" cy="0"/>
        </a:xfrm>
      </p:grpSpPr>
      <p:sp>
        <p:nvSpPr>
          <p:cNvPr id="3" name="Chart Placeholder 5"/>
          <p:cNvSpPr>
            <a:spLocks noGrp="1"/>
          </p:cNvSpPr>
          <p:nvPr>
            <p:ph type="chart" sz="quarter" idx="10"/>
          </p:nvPr>
        </p:nvSpPr>
        <p:spPr>
          <a:xfrm>
            <a:off x="3413760" y="1133801"/>
            <a:ext cx="5313068"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10"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1"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6" name="Text Placeholder 8"/>
          <p:cNvSpPr>
            <a:spLocks noGrp="1"/>
          </p:cNvSpPr>
          <p:nvPr>
            <p:ph type="body" sz="quarter" idx="11" hasCustomPrompt="1"/>
          </p:nvPr>
        </p:nvSpPr>
        <p:spPr>
          <a:xfrm>
            <a:off x="593430" y="1133801"/>
            <a:ext cx="2505370" cy="707373"/>
          </a:xfrm>
          <a:prstGeom prst="rect">
            <a:avLst/>
          </a:prstGeom>
        </p:spPr>
        <p:txBody>
          <a:bodyPr vert="horz" wrap="square"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7" name="Text Placeholder 8"/>
          <p:cNvSpPr>
            <a:spLocks noGrp="1"/>
          </p:cNvSpPr>
          <p:nvPr>
            <p:ph type="body" sz="quarter" idx="18" hasCustomPrompt="1"/>
          </p:nvPr>
        </p:nvSpPr>
        <p:spPr>
          <a:xfrm>
            <a:off x="593430" y="1912156"/>
            <a:ext cx="2505370" cy="854593"/>
          </a:xfrm>
          <a:prstGeom prst="rect">
            <a:avLst/>
          </a:prstGeom>
        </p:spPr>
        <p:txBody>
          <a:bodyPr vert="horz" wrap="square"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8" name="Text Placeholder 8"/>
          <p:cNvSpPr>
            <a:spLocks noGrp="1"/>
          </p:cNvSpPr>
          <p:nvPr>
            <p:ph type="body" sz="quarter" idx="19" hasCustomPrompt="1"/>
          </p:nvPr>
        </p:nvSpPr>
        <p:spPr>
          <a:xfrm>
            <a:off x="593430" y="3165801"/>
            <a:ext cx="2505370" cy="1802545"/>
          </a:xfrm>
          <a:prstGeom prst="rect">
            <a:avLst/>
          </a:prstGeom>
        </p:spPr>
        <p:txBody>
          <a:bodyPr vert="horz" wrap="square" lIns="0" tIns="0" rIns="0" bIns="0">
            <a:spAutoFit/>
          </a:bodyPr>
          <a:lstStyle>
            <a:lvl1pPr marL="0" indent="0">
              <a:lnSpc>
                <a:spcPct val="120000"/>
              </a:lnSpc>
              <a:buNone/>
              <a:defRPr sz="1400" b="0" baseline="0">
                <a:solidFill>
                  <a:srgbClr val="696969"/>
                </a:solidFill>
              </a:defRPr>
            </a:lvl1pPr>
          </a:lstStyle>
          <a:p>
            <a:pPr lvl="0"/>
            <a:r>
              <a:rPr lang="en-US" dirty="0" smtClean="0"/>
              <a:t>Replace this basic body copy and insert your own here. This is a section of dummy copy for color and format reference. Please insert your own copy with the same color and formatting shown here.</a:t>
            </a:r>
            <a:endParaRPr lang="en-US" dirty="0"/>
          </a:p>
        </p:txBody>
      </p:sp>
      <p:sp>
        <p:nvSpPr>
          <p:cNvPr id="9" name="TextBox 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5330551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Slide with Images">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5100284"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4" y="1639068"/>
            <a:ext cx="5100285"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7"/>
          <p:cNvSpPr>
            <a:spLocks noGrp="1"/>
          </p:cNvSpPr>
          <p:nvPr>
            <p:ph type="body" sz="quarter" idx="12" hasCustomPrompt="1"/>
          </p:nvPr>
        </p:nvSpPr>
        <p:spPr>
          <a:xfrm>
            <a:off x="492124" y="3728361"/>
            <a:ext cx="5100285"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8" name="Picture Placeholder 7"/>
          <p:cNvSpPr>
            <a:spLocks noGrp="1"/>
          </p:cNvSpPr>
          <p:nvPr>
            <p:ph type="pic" sz="quarter" idx="13"/>
          </p:nvPr>
        </p:nvSpPr>
        <p:spPr>
          <a:xfrm>
            <a:off x="6053962" y="1371142"/>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9"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2" name="Picture Placeholder 7"/>
          <p:cNvSpPr>
            <a:spLocks noGrp="1"/>
          </p:cNvSpPr>
          <p:nvPr>
            <p:ph type="pic" sz="quarter" idx="15"/>
          </p:nvPr>
        </p:nvSpPr>
        <p:spPr>
          <a:xfrm>
            <a:off x="6053962" y="3831247"/>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7214537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or Slide with Images 1">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54296" y="1283824"/>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54295" y="1737499"/>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6664512" y="1283824"/>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1" name="Text Placeholder 8"/>
          <p:cNvSpPr>
            <a:spLocks noGrp="1"/>
          </p:cNvSpPr>
          <p:nvPr>
            <p:ph type="body" sz="quarter" idx="19" hasCustomPrompt="1"/>
          </p:nvPr>
        </p:nvSpPr>
        <p:spPr>
          <a:xfrm>
            <a:off x="454296" y="2915080"/>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2" name="Text Placeholder 8"/>
          <p:cNvSpPr>
            <a:spLocks noGrp="1"/>
          </p:cNvSpPr>
          <p:nvPr>
            <p:ph type="body" sz="quarter" idx="20" hasCustomPrompt="1"/>
          </p:nvPr>
        </p:nvSpPr>
        <p:spPr>
          <a:xfrm>
            <a:off x="454295" y="3368755"/>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4" name="Text Placeholder 8"/>
          <p:cNvSpPr>
            <a:spLocks noGrp="1"/>
          </p:cNvSpPr>
          <p:nvPr>
            <p:ph type="body" sz="quarter" idx="22" hasCustomPrompt="1"/>
          </p:nvPr>
        </p:nvSpPr>
        <p:spPr>
          <a:xfrm>
            <a:off x="454296" y="4546342"/>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5" name="Text Placeholder 8"/>
          <p:cNvSpPr>
            <a:spLocks noGrp="1"/>
          </p:cNvSpPr>
          <p:nvPr>
            <p:ph type="body" sz="quarter" idx="23" hasCustomPrompt="1"/>
          </p:nvPr>
        </p:nvSpPr>
        <p:spPr>
          <a:xfrm>
            <a:off x="454295" y="5000017"/>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5" name="Picture Placeholder 7"/>
          <p:cNvSpPr>
            <a:spLocks noGrp="1"/>
          </p:cNvSpPr>
          <p:nvPr>
            <p:ph type="pic" sz="quarter" idx="25"/>
          </p:nvPr>
        </p:nvSpPr>
        <p:spPr>
          <a:xfrm>
            <a:off x="6664512" y="2915080"/>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6" name="Picture Placeholder 7"/>
          <p:cNvSpPr>
            <a:spLocks noGrp="1"/>
          </p:cNvSpPr>
          <p:nvPr>
            <p:ph type="pic" sz="quarter" idx="26"/>
          </p:nvPr>
        </p:nvSpPr>
        <p:spPr>
          <a:xfrm>
            <a:off x="6664512" y="4546342"/>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extBox 1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0468075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or Slide with Images 2">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09720"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09720"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409720"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7" name="Text Placeholder 8"/>
          <p:cNvSpPr>
            <a:spLocks noGrp="1"/>
          </p:cNvSpPr>
          <p:nvPr>
            <p:ph type="body" sz="quarter" idx="25" hasCustomPrompt="1"/>
          </p:nvPr>
        </p:nvSpPr>
        <p:spPr>
          <a:xfrm>
            <a:off x="3306394"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18" name="Text Placeholder 8"/>
          <p:cNvSpPr>
            <a:spLocks noGrp="1"/>
          </p:cNvSpPr>
          <p:nvPr>
            <p:ph type="body" sz="quarter" idx="26" hasCustomPrompt="1"/>
          </p:nvPr>
        </p:nvSpPr>
        <p:spPr>
          <a:xfrm>
            <a:off x="3306394"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9" name="Picture Placeholder 7"/>
          <p:cNvSpPr>
            <a:spLocks noGrp="1"/>
          </p:cNvSpPr>
          <p:nvPr>
            <p:ph type="pic" sz="quarter" idx="27"/>
          </p:nvPr>
        </p:nvSpPr>
        <p:spPr>
          <a:xfrm>
            <a:off x="3306394"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23" name="Text Placeholder 8"/>
          <p:cNvSpPr>
            <a:spLocks noGrp="1"/>
          </p:cNvSpPr>
          <p:nvPr>
            <p:ph type="body" sz="quarter" idx="28" hasCustomPrompt="1"/>
          </p:nvPr>
        </p:nvSpPr>
        <p:spPr>
          <a:xfrm>
            <a:off x="6203068"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24" name="Text Placeholder 8"/>
          <p:cNvSpPr>
            <a:spLocks noGrp="1"/>
          </p:cNvSpPr>
          <p:nvPr>
            <p:ph type="body" sz="quarter" idx="29" hasCustomPrompt="1"/>
          </p:nvPr>
        </p:nvSpPr>
        <p:spPr>
          <a:xfrm>
            <a:off x="6203068"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5" name="Picture Placeholder 7"/>
          <p:cNvSpPr>
            <a:spLocks noGrp="1"/>
          </p:cNvSpPr>
          <p:nvPr>
            <p:ph type="pic" sz="quarter" idx="30"/>
          </p:nvPr>
        </p:nvSpPr>
        <p:spPr>
          <a:xfrm>
            <a:off x="6203068"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extBox 1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288804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Snapshot">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409719" y="1147279"/>
            <a:ext cx="3844781" cy="1138721"/>
          </a:xfrm>
          <a:prstGeom prst="rect">
            <a:avLst/>
          </a:prstGeom>
          <a:noFill/>
          <a:ln w="76200" cmpd="sng">
            <a:noFill/>
          </a:ln>
          <a:effectLst/>
        </p:spPr>
        <p:txBody>
          <a:bodyPr/>
          <a:lstStyle>
            <a:lvl1pPr marL="0" indent="0" algn="ctr">
              <a:buNone/>
              <a:defRPr sz="1200">
                <a:solidFill>
                  <a:schemeClr val="bg2"/>
                </a:solidFill>
              </a:defRPr>
            </a:lvl1pPr>
          </a:lstStyle>
          <a:p>
            <a:endParaRPr lang="en-US" dirty="0"/>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err="1" smtClean="0"/>
              <a:t>Qlik</a:t>
            </a:r>
            <a:r>
              <a:rPr lang="en-US" dirty="0" smtClean="0"/>
              <a:t>® Customer Snapshot</a:t>
            </a:r>
            <a:endParaRPr lang="en-US" dirty="0"/>
          </a:p>
        </p:txBody>
      </p:sp>
      <p:cxnSp>
        <p:nvCxnSpPr>
          <p:cNvPr id="8" name="Straight Connector 7"/>
          <p:cNvCxnSpPr/>
          <p:nvPr userDrawn="1"/>
        </p:nvCxnSpPr>
        <p:spPr>
          <a:xfrm>
            <a:off x="4567160" y="1143525"/>
            <a:ext cx="0" cy="5166805"/>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871960" y="2865793"/>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71960" y="4660631"/>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 Placeholder 8"/>
          <p:cNvSpPr>
            <a:spLocks noGrp="1"/>
          </p:cNvSpPr>
          <p:nvPr>
            <p:ph type="body" sz="quarter" idx="19" hasCustomPrompt="1"/>
          </p:nvPr>
        </p:nvSpPr>
        <p:spPr>
          <a:xfrm>
            <a:off x="4871960" y="117902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12" name="Text Placeholder 8"/>
          <p:cNvSpPr>
            <a:spLocks noGrp="1"/>
          </p:cNvSpPr>
          <p:nvPr>
            <p:ph type="body" sz="quarter" idx="20" hasCustomPrompt="1"/>
          </p:nvPr>
        </p:nvSpPr>
        <p:spPr>
          <a:xfrm>
            <a:off x="4871960" y="148668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3" name="Text Placeholder 8"/>
          <p:cNvSpPr>
            <a:spLocks noGrp="1"/>
          </p:cNvSpPr>
          <p:nvPr>
            <p:ph type="body" sz="quarter" idx="21" hasCustomPrompt="1"/>
          </p:nvPr>
        </p:nvSpPr>
        <p:spPr>
          <a:xfrm>
            <a:off x="4871960" y="298877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4" name="Text Placeholder 8"/>
          <p:cNvSpPr>
            <a:spLocks noGrp="1"/>
          </p:cNvSpPr>
          <p:nvPr>
            <p:ph type="body" sz="quarter" idx="22" hasCustomPrompt="1"/>
          </p:nvPr>
        </p:nvSpPr>
        <p:spPr>
          <a:xfrm>
            <a:off x="4871960" y="329643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5" name="Text Placeholder 8"/>
          <p:cNvSpPr>
            <a:spLocks noGrp="1"/>
          </p:cNvSpPr>
          <p:nvPr>
            <p:ph type="body" sz="quarter" idx="23" hasCustomPrompt="1"/>
          </p:nvPr>
        </p:nvSpPr>
        <p:spPr>
          <a:xfrm>
            <a:off x="4871960" y="4757568"/>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Benefit</a:t>
            </a:r>
            <a:endParaRPr lang="en-US" dirty="0"/>
          </a:p>
        </p:txBody>
      </p:sp>
      <p:sp>
        <p:nvSpPr>
          <p:cNvPr id="16" name="Text Placeholder 8"/>
          <p:cNvSpPr>
            <a:spLocks noGrp="1"/>
          </p:cNvSpPr>
          <p:nvPr>
            <p:ph type="body" sz="quarter" idx="24" hasCustomPrompt="1"/>
          </p:nvPr>
        </p:nvSpPr>
        <p:spPr>
          <a:xfrm>
            <a:off x="4871960" y="5065224"/>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7" name="Text Placeholder 8"/>
          <p:cNvSpPr>
            <a:spLocks noGrp="1"/>
          </p:cNvSpPr>
          <p:nvPr>
            <p:ph type="body" sz="quarter" idx="25" hasCustomPrompt="1"/>
          </p:nvPr>
        </p:nvSpPr>
        <p:spPr>
          <a:xfrm>
            <a:off x="409719" y="2491770"/>
            <a:ext cx="3844781" cy="1418850"/>
          </a:xfrm>
          <a:prstGeom prst="rect">
            <a:avLst/>
          </a:prstGeom>
        </p:spPr>
        <p:txBody>
          <a:bodyPr vert="horz" wrap="square" lIns="0" tIns="0" rIns="0" bIns="0">
            <a:spAutoFit/>
          </a:bodyPr>
          <a:lstStyle>
            <a:lvl1pPr marL="111125" indent="0">
              <a:lnSpc>
                <a:spcPct val="110000"/>
              </a:lnSpc>
              <a:spcBef>
                <a:spcPts val="0"/>
              </a:spcBef>
              <a:spcAft>
                <a:spcPts val="300"/>
              </a:spcAft>
              <a:buClr>
                <a:schemeClr val="accent1"/>
              </a:buClr>
              <a:buFont typeface="Arial"/>
              <a:buNone/>
              <a:tabLst>
                <a:tab pos="115888" algn="l"/>
              </a:tabLst>
              <a:defRPr sz="1200" b="0" baseline="0">
                <a:solidFill>
                  <a:schemeClr val="accent1"/>
                </a:solidFill>
              </a:defRPr>
            </a:lvl1pPr>
          </a:lstStyle>
          <a:p>
            <a:pPr>
              <a:lnSpc>
                <a:spcPct val="110000"/>
              </a:lnSpc>
            </a:pPr>
            <a:r>
              <a:rPr lang="en-US" sz="1200" dirty="0" smtClean="0">
                <a:solidFill>
                  <a:schemeClr val="accent1"/>
                </a:solidFill>
              </a:rPr>
              <a:t>Customer quote goes here. The following copy is an example. We call the application we built using </a:t>
            </a:r>
            <a:r>
              <a:rPr lang="en-US" sz="1200" dirty="0" err="1" smtClean="0">
                <a:solidFill>
                  <a:schemeClr val="accent1"/>
                </a:solidFill>
              </a:rPr>
              <a:t>QlikView</a:t>
            </a:r>
            <a:r>
              <a:rPr lang="en-US" sz="1200" dirty="0" smtClean="0">
                <a:solidFill>
                  <a:schemeClr val="accent1"/>
                </a:solidFill>
              </a:rPr>
              <a:t> our ‘window’ because it lets us immediately see into over a billion data records to find the important stories locked inside the data. With this platform, we have been able to identify patterns and trends that our customers can leverage in order to achieve success…</a:t>
            </a:r>
            <a:endParaRPr lang="en-US" sz="1200" i="1" dirty="0">
              <a:solidFill>
                <a:schemeClr val="accent1"/>
              </a:solidFill>
            </a:endParaRPr>
          </a:p>
        </p:txBody>
      </p:sp>
      <p:sp>
        <p:nvSpPr>
          <p:cNvPr id="18" name="Text Placeholder 8"/>
          <p:cNvSpPr>
            <a:spLocks noGrp="1"/>
          </p:cNvSpPr>
          <p:nvPr>
            <p:ph type="body" sz="quarter" idx="26" hasCustomPrompt="1"/>
          </p:nvPr>
        </p:nvSpPr>
        <p:spPr>
          <a:xfrm>
            <a:off x="343185" y="2391407"/>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chemeClr val="accent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9" name="Text Placeholder 8"/>
          <p:cNvSpPr>
            <a:spLocks noGrp="1"/>
          </p:cNvSpPr>
          <p:nvPr>
            <p:ph type="body" sz="quarter" idx="27" hasCustomPrompt="1"/>
          </p:nvPr>
        </p:nvSpPr>
        <p:spPr>
          <a:xfrm rot="10800000">
            <a:off x="4155970" y="3484329"/>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rgbClr val="8C8C8C"/>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20" name="Text Placeholder 8"/>
          <p:cNvSpPr>
            <a:spLocks noGrp="1"/>
          </p:cNvSpPr>
          <p:nvPr>
            <p:ph type="body" sz="quarter" idx="28" hasCustomPrompt="1"/>
          </p:nvPr>
        </p:nvSpPr>
        <p:spPr>
          <a:xfrm>
            <a:off x="409719" y="4048031"/>
            <a:ext cx="3844781" cy="200055"/>
          </a:xfrm>
          <a:prstGeom prst="rect">
            <a:avLst/>
          </a:prstGeom>
        </p:spPr>
        <p:txBody>
          <a:bodyPr vert="horz" wrap="square" lIns="0" tIns="0" rIns="0" bIns="0">
            <a:spAutoFit/>
          </a:bodyPr>
          <a:lstStyle>
            <a:lvl1pPr marL="111125" indent="0">
              <a:lnSpc>
                <a:spcPct val="110000"/>
              </a:lnSpc>
              <a:spcAft>
                <a:spcPts val="300"/>
              </a:spcAft>
              <a:buClr>
                <a:schemeClr val="accent1"/>
              </a:buClr>
              <a:buFont typeface="Arial"/>
              <a:buNone/>
              <a:tabLst>
                <a:tab pos="115888" algn="l"/>
              </a:tabLst>
              <a:defRPr sz="1200" b="0" baseline="0">
                <a:solidFill>
                  <a:srgbClr val="696969"/>
                </a:solidFill>
              </a:defRPr>
            </a:lvl1pPr>
          </a:lstStyle>
          <a:p>
            <a:pPr marL="177800" indent="-177800"/>
            <a:r>
              <a:rPr lang="en-US" sz="1200" dirty="0" smtClean="0">
                <a:solidFill>
                  <a:schemeClr val="bg2"/>
                </a:solidFill>
              </a:rPr>
              <a:t>– John Smith</a:t>
            </a:r>
            <a:r>
              <a:rPr lang="en-US" sz="1100" dirty="0" smtClean="0">
                <a:solidFill>
                  <a:schemeClr val="bg2"/>
                </a:solidFill>
              </a:rPr>
              <a:t>, </a:t>
            </a:r>
            <a:r>
              <a:rPr lang="en-US" sz="1100" i="1" dirty="0" smtClean="0">
                <a:solidFill>
                  <a:schemeClr val="bg2"/>
                </a:solidFill>
              </a:rPr>
              <a:t>Vice President</a:t>
            </a:r>
            <a:endParaRPr lang="en-US" sz="1100" i="1" dirty="0">
              <a:solidFill>
                <a:schemeClr val="bg2"/>
              </a:solidFill>
            </a:endParaRPr>
          </a:p>
        </p:txBody>
      </p:sp>
      <p:sp>
        <p:nvSpPr>
          <p:cNvPr id="21" name="Text Placeholder 8"/>
          <p:cNvSpPr>
            <a:spLocks noGrp="1"/>
          </p:cNvSpPr>
          <p:nvPr>
            <p:ph type="body" sz="quarter" idx="29" hasCustomPrompt="1"/>
          </p:nvPr>
        </p:nvSpPr>
        <p:spPr>
          <a:xfrm>
            <a:off x="409719" y="4757568"/>
            <a:ext cx="3844781"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About [Company Name Here]</a:t>
            </a:r>
            <a:endParaRPr lang="en-US" dirty="0"/>
          </a:p>
        </p:txBody>
      </p:sp>
      <p:sp>
        <p:nvSpPr>
          <p:cNvPr id="22" name="Text Placeholder 8"/>
          <p:cNvSpPr>
            <a:spLocks noGrp="1"/>
          </p:cNvSpPr>
          <p:nvPr>
            <p:ph type="body" sz="quarter" idx="30" hasCustomPrompt="1"/>
          </p:nvPr>
        </p:nvSpPr>
        <p:spPr>
          <a:xfrm>
            <a:off x="409719" y="5065224"/>
            <a:ext cx="3844781"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4" name="TextBox 2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0992471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Snapshot 2">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3" hasCustomPrompt="1"/>
          </p:nvPr>
        </p:nvSpPr>
        <p:spPr>
          <a:xfrm>
            <a:off x="1" y="1147279"/>
            <a:ext cx="4434416" cy="5710721"/>
          </a:xfrm>
          <a:prstGeom prst="rect">
            <a:avLst/>
          </a:prstGeom>
          <a:noFill/>
          <a:ln w="76200" cmpd="sng">
            <a:noFill/>
          </a:ln>
          <a:effectLst/>
        </p:spPr>
        <p:txBody>
          <a:bodyPr/>
          <a:lstStyle>
            <a:lvl1pPr marL="0" indent="0" algn="ctr">
              <a:buNone/>
              <a:defRPr sz="1200" baseline="0">
                <a:solidFill>
                  <a:schemeClr val="bg2"/>
                </a:solidFill>
              </a:defRPr>
            </a:lvl1pPr>
          </a:lstStyle>
          <a:p>
            <a:r>
              <a:rPr lang="en-US" dirty="0" err="1" smtClean="0"/>
              <a:t>Qlik</a:t>
            </a:r>
            <a:r>
              <a:rPr lang="en-US" dirty="0" smtClean="0"/>
              <a:t> Industry Image</a:t>
            </a:r>
            <a:endParaRPr lang="en-US" dirty="0"/>
          </a:p>
        </p:txBody>
      </p:sp>
      <p:sp>
        <p:nvSpPr>
          <p:cNvPr id="4" name="Title 1"/>
          <p:cNvSpPr>
            <a:spLocks noGrp="1"/>
          </p:cNvSpPr>
          <p:nvPr>
            <p:ph type="title" hasCustomPrompt="1"/>
          </p:nvPr>
        </p:nvSpPr>
        <p:spPr>
          <a:xfrm>
            <a:off x="343184" y="376486"/>
            <a:ext cx="5234233" cy="430887"/>
          </a:xfrm>
          <a:prstGeom prst="rect">
            <a:avLst/>
          </a:prstGeom>
        </p:spPr>
        <p:txBody>
          <a:bodyPr wrap="square" lIns="0" tIns="0" rIns="0" bIns="0" anchor="t" anchorCtr="0">
            <a:spAutoFit/>
          </a:bodyPr>
          <a:lstStyle>
            <a:lvl1pPr algn="l">
              <a:defRPr sz="2800" b="1">
                <a:solidFill>
                  <a:srgbClr val="8E9093"/>
                </a:solidFill>
              </a:defRPr>
            </a:lvl1pPr>
          </a:lstStyle>
          <a:p>
            <a:r>
              <a:rPr lang="en-US" dirty="0" err="1" smtClean="0"/>
              <a:t>Qlik</a:t>
            </a:r>
            <a:r>
              <a:rPr lang="en-US" dirty="0" smtClean="0"/>
              <a:t>® Customer Snapshot</a:t>
            </a:r>
            <a:endParaRPr lang="en-US" dirty="0"/>
          </a:p>
        </p:txBody>
      </p:sp>
      <p:sp>
        <p:nvSpPr>
          <p:cNvPr id="8" name="Text Placeholder 8"/>
          <p:cNvSpPr>
            <a:spLocks noGrp="1"/>
          </p:cNvSpPr>
          <p:nvPr>
            <p:ph type="body" sz="quarter" idx="19" hasCustomPrompt="1"/>
          </p:nvPr>
        </p:nvSpPr>
        <p:spPr>
          <a:xfrm>
            <a:off x="4850794" y="193042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9" name="Text Placeholder 8"/>
          <p:cNvSpPr>
            <a:spLocks noGrp="1"/>
          </p:cNvSpPr>
          <p:nvPr>
            <p:ph type="body" sz="quarter" idx="20" hasCustomPrompt="1"/>
          </p:nvPr>
        </p:nvSpPr>
        <p:spPr>
          <a:xfrm>
            <a:off x="4850794" y="220632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0" name="Text Placeholder 8"/>
          <p:cNvSpPr>
            <a:spLocks noGrp="1"/>
          </p:cNvSpPr>
          <p:nvPr>
            <p:ph type="body" sz="quarter" idx="21" hasCustomPrompt="1"/>
          </p:nvPr>
        </p:nvSpPr>
        <p:spPr>
          <a:xfrm>
            <a:off x="4850794" y="352851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1" name="Text Placeholder 8"/>
          <p:cNvSpPr>
            <a:spLocks noGrp="1"/>
          </p:cNvSpPr>
          <p:nvPr>
            <p:ph type="body" sz="quarter" idx="22" hasCustomPrompt="1"/>
          </p:nvPr>
        </p:nvSpPr>
        <p:spPr>
          <a:xfrm>
            <a:off x="4850794" y="380441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2" name="Text Placeholder 8"/>
          <p:cNvSpPr>
            <a:spLocks noGrp="1"/>
          </p:cNvSpPr>
          <p:nvPr>
            <p:ph type="body" sz="quarter" idx="23" hasCustomPrompt="1"/>
          </p:nvPr>
        </p:nvSpPr>
        <p:spPr>
          <a:xfrm>
            <a:off x="4850794" y="5085641"/>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Results</a:t>
            </a:r>
            <a:endParaRPr lang="en-US" dirty="0"/>
          </a:p>
        </p:txBody>
      </p:sp>
      <p:sp>
        <p:nvSpPr>
          <p:cNvPr id="13" name="Text Placeholder 8"/>
          <p:cNvSpPr>
            <a:spLocks noGrp="1"/>
          </p:cNvSpPr>
          <p:nvPr>
            <p:ph type="body" sz="quarter" idx="24" hasCustomPrompt="1"/>
          </p:nvPr>
        </p:nvSpPr>
        <p:spPr>
          <a:xfrm>
            <a:off x="4850794" y="5361548"/>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0" name="TextBox 1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
        <p:nvSpPr>
          <p:cNvPr id="21" name="Picture Placeholder 7"/>
          <p:cNvSpPr>
            <a:spLocks noGrp="1"/>
          </p:cNvSpPr>
          <p:nvPr>
            <p:ph type="pic" sz="quarter" idx="31" hasCustomPrompt="1"/>
          </p:nvPr>
        </p:nvSpPr>
        <p:spPr>
          <a:xfrm>
            <a:off x="6223000" y="137584"/>
            <a:ext cx="2601200" cy="873162"/>
          </a:xfrm>
          <a:prstGeom prst="rect">
            <a:avLst/>
          </a:prstGeom>
          <a:noFill/>
          <a:ln w="76200" cmpd="sng">
            <a:noFill/>
          </a:ln>
          <a:effectLst/>
        </p:spPr>
        <p:txBody>
          <a:bodyPr/>
          <a:lstStyle>
            <a:lvl1pPr marL="0" indent="0" algn="ctr">
              <a:buNone/>
              <a:defRPr sz="1200">
                <a:solidFill>
                  <a:schemeClr val="bg2"/>
                </a:solidFill>
              </a:defRPr>
            </a:lvl1pPr>
          </a:lstStyle>
          <a:p>
            <a:r>
              <a:rPr lang="en-US" dirty="0" smtClean="0"/>
              <a:t>Customer Logo</a:t>
            </a:r>
            <a:endParaRPr lang="en-US" dirty="0"/>
          </a:p>
        </p:txBody>
      </p:sp>
      <p:sp>
        <p:nvSpPr>
          <p:cNvPr id="14" name="Text Placeholder 8"/>
          <p:cNvSpPr>
            <a:spLocks noGrp="1"/>
          </p:cNvSpPr>
          <p:nvPr>
            <p:ph type="body" sz="quarter" idx="32" hasCustomPrompt="1"/>
          </p:nvPr>
        </p:nvSpPr>
        <p:spPr>
          <a:xfrm>
            <a:off x="4850794" y="1204457"/>
            <a:ext cx="3952240" cy="537583"/>
          </a:xfrm>
          <a:prstGeom prst="rect">
            <a:avLst/>
          </a:prstGeom>
        </p:spPr>
        <p:txBody>
          <a:bodyPr vert="horz" wrap="square" lIns="0" tIns="0" rIns="0" bIns="0">
            <a:spAutoFit/>
          </a:bodyPr>
          <a:lstStyle>
            <a:lvl1pPr marL="0" indent="0">
              <a:lnSpc>
                <a:spcPct val="110000"/>
              </a:lnSpc>
              <a:buNone/>
              <a:defRPr sz="1600" b="1" baseline="0">
                <a:solidFill>
                  <a:srgbClr val="61A71E"/>
                </a:solidFill>
              </a:defRPr>
            </a:lvl1pPr>
          </a:lstStyle>
          <a:p>
            <a:pPr lvl="0"/>
            <a:r>
              <a:rPr lang="en-US" dirty="0" smtClean="0"/>
              <a:t>Headline Goes </a:t>
            </a:r>
            <a:r>
              <a:rPr lang="en-US" dirty="0" err="1" smtClean="0"/>
              <a:t>Here.</a:t>
            </a:r>
            <a:r>
              <a:rPr lang="en-US" dirty="0" smtClean="0"/>
              <a:t> </a:t>
            </a:r>
            <a:r>
              <a:rPr lang="en-US" dirty="0" err="1" smtClean="0"/>
              <a:t>Lorem</a:t>
            </a:r>
            <a:r>
              <a:rPr lang="en-US" dirty="0" smtClean="0"/>
              <a:t> </a:t>
            </a:r>
            <a:r>
              <a:rPr lang="en-US" dirty="0" err="1" smtClean="0"/>
              <a:t>ipsum</a:t>
            </a:r>
            <a:r>
              <a:rPr lang="en-US" dirty="0" smtClean="0"/>
              <a:t> dolor </a:t>
            </a:r>
            <a:r>
              <a:rPr lang="en-US" dirty="0" err="1" smtClean="0"/>
              <a:t>amet</a:t>
            </a:r>
            <a:r>
              <a:rPr lang="en-US" dirty="0" smtClean="0"/>
              <a:t> </a:t>
            </a:r>
            <a:r>
              <a:rPr lang="en-US" dirty="0" err="1" smtClean="0"/>
              <a:t>su</a:t>
            </a:r>
            <a:r>
              <a:rPr lang="en-US" dirty="0" smtClean="0"/>
              <a:t> </a:t>
            </a:r>
            <a:r>
              <a:rPr lang="en-US" dirty="0" err="1" smtClean="0"/>
              <a:t>napalor</a:t>
            </a:r>
            <a:endParaRPr lang="en-US" dirty="0"/>
          </a:p>
        </p:txBody>
      </p:sp>
    </p:spTree>
    <p:extLst>
      <p:ext uri="{BB962C8B-B14F-4D97-AF65-F5344CB8AC3E}">
        <p14:creationId xmlns:p14="http://schemas.microsoft.com/office/powerpoint/2010/main" val="70535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4" name="Text Placeholder 15"/>
          <p:cNvSpPr>
            <a:spLocks noGrp="1"/>
          </p:cNvSpPr>
          <p:nvPr>
            <p:ph type="body" sz="quarter" idx="17" hasCustomPrompt="1"/>
          </p:nvPr>
        </p:nvSpPr>
        <p:spPr>
          <a:xfrm>
            <a:off x="777163" y="5835973"/>
            <a:ext cx="7589675" cy="138499"/>
          </a:xfrm>
          <a:prstGeom prst="rect">
            <a:avLst/>
          </a:prstGeom>
        </p:spPr>
        <p:txBody>
          <a:bodyPr vert="horz" wrap="square" lIns="0" tIns="0" rIns="0" bIns="0">
            <a:spAutoFit/>
          </a:bodyPr>
          <a:lstStyle>
            <a:lvl1pPr marL="0" indent="0">
              <a:buNone/>
              <a:defRPr sz="900" baseline="0">
                <a:solidFill>
                  <a:schemeClr val="bg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Title of Publication and Date where quote was pulled</a:t>
            </a:r>
            <a:endParaRPr lang="en-US" dirty="0"/>
          </a:p>
        </p:txBody>
      </p:sp>
      <p:sp>
        <p:nvSpPr>
          <p:cNvPr id="5" name="Text Placeholder 15"/>
          <p:cNvSpPr>
            <a:spLocks noGrp="1"/>
          </p:cNvSpPr>
          <p:nvPr>
            <p:ph type="body" sz="quarter" idx="18" hasCustomPrompt="1"/>
          </p:nvPr>
        </p:nvSpPr>
        <p:spPr>
          <a:xfrm>
            <a:off x="777163" y="6071529"/>
            <a:ext cx="7589675" cy="369332"/>
          </a:xfrm>
          <a:prstGeom prst="rect">
            <a:avLst/>
          </a:prstGeom>
        </p:spPr>
        <p:txBody>
          <a:bodyPr vert="horz" wrap="square" lIns="0" tIns="0" rIns="0" bIns="0">
            <a:spAutoFit/>
          </a:bodyPr>
          <a:lstStyle>
            <a:lvl1pPr marL="0" indent="0">
              <a:buNone/>
              <a:defRPr sz="8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endParaRPr lang="en-US" dirty="0"/>
          </a:p>
        </p:txBody>
      </p:sp>
      <p:sp>
        <p:nvSpPr>
          <p:cNvPr id="10" name="Text Placeholder 9"/>
          <p:cNvSpPr>
            <a:spLocks noGrp="1"/>
          </p:cNvSpPr>
          <p:nvPr>
            <p:ph type="body" sz="quarter" idx="21" hasCustomPrompt="1"/>
          </p:nvPr>
        </p:nvSpPr>
        <p:spPr>
          <a:xfrm>
            <a:off x="1509713" y="1895475"/>
            <a:ext cx="6124575" cy="1477328"/>
          </a:xfrm>
          <a:prstGeom prst="rect">
            <a:avLst/>
          </a:prstGeom>
        </p:spPr>
        <p:txBody>
          <a:bodyPr vert="horz" lIns="0" tIns="0" rIns="0" bIns="0">
            <a:spAutoFit/>
          </a:bodyPr>
          <a:lstStyle>
            <a:lvl1pPr marL="0" indent="0" algn="ctr">
              <a:buNone/>
              <a:defRPr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en-US" dirty="0" smtClean="0"/>
              <a:t>Insert quote here and adjust the quotation marks to suit your quote length.</a:t>
            </a:r>
            <a:endParaRPr lang="en-US" dirty="0"/>
          </a:p>
        </p:txBody>
      </p:sp>
      <p:sp>
        <p:nvSpPr>
          <p:cNvPr id="12" name="Text Placeholder 11"/>
          <p:cNvSpPr>
            <a:spLocks noGrp="1"/>
          </p:cNvSpPr>
          <p:nvPr>
            <p:ph type="body" sz="quarter" idx="22" hasCustomPrompt="1"/>
          </p:nvPr>
        </p:nvSpPr>
        <p:spPr>
          <a:xfrm>
            <a:off x="1079957" y="1403633"/>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13" name="Text Placeholder 11"/>
          <p:cNvSpPr>
            <a:spLocks noGrp="1"/>
          </p:cNvSpPr>
          <p:nvPr>
            <p:ph type="body" sz="quarter" idx="23" hasCustomPrompt="1"/>
          </p:nvPr>
        </p:nvSpPr>
        <p:spPr>
          <a:xfrm rot="10800000">
            <a:off x="6252416" y="2673564"/>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209774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 02">
    <p:spTree>
      <p:nvGrpSpPr>
        <p:cNvPr id="1" name=""/>
        <p:cNvGrpSpPr/>
        <p:nvPr/>
      </p:nvGrpSpPr>
      <p:grpSpPr>
        <a:xfrm>
          <a:off x="0" y="0"/>
          <a:ext cx="0" cy="0"/>
          <a:chOff x="0" y="0"/>
          <a:chExt cx="0" cy="0"/>
        </a:xfrm>
      </p:grpSpPr>
      <p:sp>
        <p:nvSpPr>
          <p:cNvPr id="10" name="Text Placeholder 7"/>
          <p:cNvSpPr>
            <a:spLocks noGrp="1"/>
          </p:cNvSpPr>
          <p:nvPr>
            <p:ph type="body" sz="quarter" idx="28" hasCustomPrompt="1"/>
          </p:nvPr>
        </p:nvSpPr>
        <p:spPr>
          <a:xfrm>
            <a:off x="6020308" y="1671513"/>
            <a:ext cx="2626275" cy="768415"/>
          </a:xfrm>
          <a:prstGeom prst="rect">
            <a:avLst/>
          </a:prstGeom>
        </p:spPr>
        <p:txBody>
          <a:bodyPr wrap="square" lIns="0" tIns="0" rIns="0" bIns="0">
            <a:spAutoFit/>
          </a:bodyPr>
          <a:lstStyle>
            <a:lvl1pPr marL="0" indent="0">
              <a:lnSpc>
                <a:spcPct val="120000"/>
              </a:lnSpc>
              <a:buClr>
                <a:schemeClr val="accent1"/>
              </a:buClr>
              <a:buNone/>
              <a:defRPr sz="1400" baseline="0">
                <a:solidFill>
                  <a:schemeClr val="accent1"/>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Quote copy size and formatting to be used on a PowerPoint slide with a large amount of copy.</a:t>
            </a:r>
          </a:p>
        </p:txBody>
      </p:sp>
      <p:sp>
        <p:nvSpPr>
          <p:cNvPr id="3" name="Text Placeholder 4"/>
          <p:cNvSpPr>
            <a:spLocks noGrp="1"/>
          </p:cNvSpPr>
          <p:nvPr>
            <p:ph type="body" sz="quarter" idx="10" hasCustomPrompt="1"/>
          </p:nvPr>
        </p:nvSpPr>
        <p:spPr>
          <a:xfrm>
            <a:off x="492125" y="1208088"/>
            <a:ext cx="492654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4" name="Text Placeholder 7"/>
          <p:cNvSpPr>
            <a:spLocks noGrp="1"/>
          </p:cNvSpPr>
          <p:nvPr>
            <p:ph type="body" sz="quarter" idx="11" hasCustomPrompt="1"/>
          </p:nvPr>
        </p:nvSpPr>
        <p:spPr>
          <a:xfrm>
            <a:off x="492124" y="1639068"/>
            <a:ext cx="4926543"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 Placeholder 7"/>
          <p:cNvSpPr>
            <a:spLocks noGrp="1"/>
          </p:cNvSpPr>
          <p:nvPr>
            <p:ph type="body" sz="quarter" idx="12" hasCustomPrompt="1"/>
          </p:nvPr>
        </p:nvSpPr>
        <p:spPr>
          <a:xfrm>
            <a:off x="492124" y="3728361"/>
            <a:ext cx="4926543"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C8C8C"/>
                </a:solidFill>
              </a:defRPr>
            </a:lvl1pPr>
          </a:lstStyle>
          <a:p>
            <a:r>
              <a:rPr lang="en-US" dirty="0" smtClean="0"/>
              <a:t>Main headline here</a:t>
            </a:r>
            <a:endParaRPr lang="en-US" dirty="0"/>
          </a:p>
        </p:txBody>
      </p:sp>
      <p:sp>
        <p:nvSpPr>
          <p:cNvPr id="8" name="Text Placeholder 8"/>
          <p:cNvSpPr>
            <a:spLocks noGrp="1"/>
          </p:cNvSpPr>
          <p:nvPr>
            <p:ph type="body" sz="quarter" idx="26" hasCustomPrompt="1"/>
          </p:nvPr>
        </p:nvSpPr>
        <p:spPr>
          <a:xfrm>
            <a:off x="5816194" y="1585740"/>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9" name="Text Placeholder 8"/>
          <p:cNvSpPr>
            <a:spLocks noGrp="1"/>
          </p:cNvSpPr>
          <p:nvPr>
            <p:ph type="body" sz="quarter" idx="27" hasCustomPrompt="1"/>
          </p:nvPr>
        </p:nvSpPr>
        <p:spPr>
          <a:xfrm rot="10800000">
            <a:off x="8242567" y="1966296"/>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2" name="TextBox 11"/>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695190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in Titl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586623"/>
            <a:ext cx="9144000" cy="861774"/>
          </a:xfrm>
          <a:prstGeom prst="rect">
            <a:avLst/>
          </a:prstGeom>
        </p:spPr>
        <p:txBody>
          <a:bodyPr lIns="0" tIns="0" rIns="0" bIns="0" anchor="t" anchorCtr="0">
            <a:spAutoFit/>
          </a:bodyPr>
          <a:lstStyle>
            <a:lvl1pPr>
              <a:defRPr sz="2800" b="1" baseline="0">
                <a:solidFill>
                  <a:srgbClr val="8E9093"/>
                </a:solidFill>
              </a:defRPr>
            </a:lvl1pPr>
          </a:lstStyle>
          <a:p>
            <a:r>
              <a:rPr lang="en-US" dirty="0" smtClean="0"/>
              <a:t>Plain title slide with</a:t>
            </a:r>
            <a:br>
              <a:rPr lang="en-US" dirty="0" smtClean="0"/>
            </a:br>
            <a:r>
              <a:rPr lang="en-US" dirty="0" smtClean="0"/>
              <a:t>a simple heading</a:t>
            </a:r>
            <a:endParaRPr lang="en-US" dirty="0"/>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50063690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able Placeholder 4"/>
          <p:cNvSpPr>
            <a:spLocks noGrp="1"/>
          </p:cNvSpPr>
          <p:nvPr>
            <p:ph type="tbl" sz="quarter" idx="10" hasCustomPrompt="1"/>
          </p:nvPr>
        </p:nvSpPr>
        <p:spPr>
          <a:xfrm>
            <a:off x="741363" y="1106488"/>
            <a:ext cx="7661275" cy="5294312"/>
          </a:xfrm>
          <a:prstGeom prst="rect">
            <a:avLst/>
          </a:prstGeom>
        </p:spPr>
        <p:txBody>
          <a:bodyPr vert="horz"/>
          <a:lstStyle>
            <a:lvl1pPr marL="0" indent="0" algn="ctr">
              <a:buNone/>
              <a:defRPr sz="1400">
                <a:solidFill>
                  <a:srgbClr val="696969"/>
                </a:solidFill>
              </a:defRPr>
            </a:lvl1pPr>
          </a:lstStyle>
          <a:p>
            <a:r>
              <a:rPr lang="en-US" dirty="0" smtClean="0"/>
              <a:t>Table</a:t>
            </a:r>
            <a:endParaRPr lang="en-US" dirty="0"/>
          </a:p>
        </p:txBody>
      </p:sp>
      <p:sp>
        <p:nvSpPr>
          <p:cNvPr id="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58375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Headlin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598172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5" name="Rectangle 4"/>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1</a:t>
            </a:r>
            <a:br>
              <a:rPr lang="en-US" dirty="0" smtClean="0"/>
            </a:br>
            <a:r>
              <a:rPr lang="en-US" dirty="0" smtClean="0"/>
              <a:t>replace title here</a:t>
            </a:r>
            <a:endParaRPr lang="en-US" dirty="0"/>
          </a:p>
        </p:txBody>
      </p:sp>
      <p:pic>
        <p:nvPicPr>
          <p:cNvPr id="7" name="Picture 6"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6306042" y="4915578"/>
            <a:ext cx="3641244" cy="3641244"/>
          </a:xfrm>
          <a:prstGeom prst="donut">
            <a:avLst>
              <a:gd name="adj" fmla="val 8793"/>
            </a:avLst>
          </a:prstGeom>
          <a:solidFill>
            <a:schemeClr val="accent6">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1727499" y="4793214"/>
            <a:ext cx="517296" cy="517296"/>
          </a:xfrm>
          <a:prstGeom prst="ellipse">
            <a:avLst/>
          </a:prstGeom>
          <a:solidFill>
            <a:schemeClr val="accent3">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3050700" y="5792425"/>
            <a:ext cx="797379" cy="797379"/>
          </a:xfrm>
          <a:prstGeom prst="ellipse">
            <a:avLst/>
          </a:prstGeom>
          <a:solidFill>
            <a:schemeClr val="accent3">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userDrawn="1"/>
        </p:nvSpPr>
        <p:spPr>
          <a:xfrm>
            <a:off x="7570671" y="5652385"/>
            <a:ext cx="625740" cy="62574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nut 18"/>
          <p:cNvSpPr/>
          <p:nvPr userDrawn="1"/>
        </p:nvSpPr>
        <p:spPr>
          <a:xfrm>
            <a:off x="1303538" y="5130621"/>
            <a:ext cx="4521494" cy="4521494"/>
          </a:xfrm>
          <a:prstGeom prst="donut">
            <a:avLst>
              <a:gd name="adj" fmla="val 6243"/>
            </a:avLst>
          </a:prstGeom>
          <a:gradFill flip="none" rotWithShape="1">
            <a:gsLst>
              <a:gs pos="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4913466" y="5563226"/>
            <a:ext cx="2239155" cy="2239155"/>
          </a:xfrm>
          <a:prstGeom prst="donut">
            <a:avLst>
              <a:gd name="adj" fmla="val 11634"/>
            </a:avLst>
          </a:prstGeom>
          <a:solidFill>
            <a:schemeClr val="accent6">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Donut 20"/>
          <p:cNvSpPr/>
          <p:nvPr userDrawn="1"/>
        </p:nvSpPr>
        <p:spPr>
          <a:xfrm>
            <a:off x="-716705" y="5125070"/>
            <a:ext cx="2961500" cy="2961500"/>
          </a:xfrm>
          <a:prstGeom prst="donut">
            <a:avLst>
              <a:gd name="adj" fmla="val 11634"/>
            </a:avLst>
          </a:prstGeom>
          <a:solidFill>
            <a:srgbClr val="2F7E2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64908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2</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4880169" y="4662656"/>
            <a:ext cx="2962806" cy="2962806"/>
          </a:xfrm>
          <a:prstGeom prst="donut">
            <a:avLst>
              <a:gd name="adj" fmla="val 12018"/>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269369" y="5852368"/>
            <a:ext cx="1308347" cy="1308347"/>
          </a:xfrm>
          <a:prstGeom prst="ellipse">
            <a:avLst/>
          </a:prstGeom>
          <a:solidFill>
            <a:srgbClr val="69696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6919543" y="4506837"/>
            <a:ext cx="625740" cy="625740"/>
          </a:xfrm>
          <a:prstGeom prst="ellipse">
            <a:avLst/>
          </a:prstGeom>
          <a:solidFill>
            <a:schemeClr val="accent3">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nut 17"/>
          <p:cNvSpPr/>
          <p:nvPr userDrawn="1"/>
        </p:nvSpPr>
        <p:spPr>
          <a:xfrm>
            <a:off x="1840078" y="5306631"/>
            <a:ext cx="4521494" cy="4521494"/>
          </a:xfrm>
          <a:prstGeom prst="donut">
            <a:avLst>
              <a:gd name="adj" fmla="val 6243"/>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895688" y="4819707"/>
            <a:ext cx="3946388" cy="3946388"/>
          </a:xfrm>
          <a:prstGeom prst="donut">
            <a:avLst>
              <a:gd name="adj" fmla="val 10647"/>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6919543" y="5031412"/>
            <a:ext cx="3153547" cy="3153547"/>
          </a:xfrm>
          <a:prstGeom prst="donut">
            <a:avLst>
              <a:gd name="adj" fmla="val 6243"/>
            </a:avLst>
          </a:prstGeom>
          <a:gradFill flip="none" rotWithShape="1">
            <a:gsLst>
              <a:gs pos="27000">
                <a:srgbClr val="FDB330">
                  <a:alpha val="66000"/>
                </a:srgbClr>
              </a:gs>
              <a:gs pos="100000">
                <a:srgbClr val="D15742">
                  <a:alpha val="66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Oval 20"/>
          <p:cNvSpPr/>
          <p:nvPr userDrawn="1"/>
        </p:nvSpPr>
        <p:spPr>
          <a:xfrm>
            <a:off x="2016108" y="5031412"/>
            <a:ext cx="517296" cy="517296"/>
          </a:xfrm>
          <a:prstGeom prst="ellipse">
            <a:avLst/>
          </a:prstGeom>
          <a:solidFill>
            <a:schemeClr val="bg2">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055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3</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4" name="Donut 13"/>
          <p:cNvSpPr/>
          <p:nvPr userDrawn="1"/>
        </p:nvSpPr>
        <p:spPr>
          <a:xfrm>
            <a:off x="7648488" y="4926435"/>
            <a:ext cx="2683177" cy="2683177"/>
          </a:xfrm>
          <a:prstGeom prst="donut">
            <a:avLst>
              <a:gd name="adj" fmla="val 10647"/>
            </a:avLst>
          </a:prstGeom>
          <a:solidFill>
            <a:schemeClr val="accent6">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222262" y="6239699"/>
            <a:ext cx="1096703" cy="1096703"/>
          </a:xfrm>
          <a:prstGeom prst="ellipse">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6515753" y="6239699"/>
            <a:ext cx="725862" cy="725862"/>
          </a:xfrm>
          <a:prstGeom prst="ellipse">
            <a:avLst/>
          </a:prstGeom>
          <a:solidFill>
            <a:srgbClr val="2F7E2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4789313" y="5062725"/>
            <a:ext cx="4265679" cy="4265679"/>
          </a:xfrm>
          <a:prstGeom prst="donut">
            <a:avLst>
              <a:gd name="adj" fmla="val 9317"/>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rot="3272447">
            <a:off x="-690109" y="5062725"/>
            <a:ext cx="2715404" cy="2715404"/>
          </a:xfrm>
          <a:prstGeom prst="donut">
            <a:avLst>
              <a:gd name="adj" fmla="val 9080"/>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userDrawn="1"/>
        </p:nvSpPr>
        <p:spPr>
          <a:xfrm>
            <a:off x="976041" y="4793980"/>
            <a:ext cx="537490" cy="537490"/>
          </a:xfrm>
          <a:prstGeom prst="ellipse">
            <a:avLst/>
          </a:prstGeom>
          <a:solidFill>
            <a:srgbClr val="69696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36003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2514917"/>
            <a:ext cx="9144000" cy="492443"/>
          </a:xfrm>
          <a:prstGeom prst="rect">
            <a:avLst/>
          </a:prstGeom>
        </p:spPr>
        <p:txBody>
          <a:bodyPr lIns="0" tIns="0" rIns="0" bIns="0" anchor="t" anchorCtr="0">
            <a:spAutoFit/>
          </a:bodyPr>
          <a:lstStyle>
            <a:lvl1pPr>
              <a:defRPr sz="3200" b="1" baseline="0">
                <a:solidFill>
                  <a:srgbClr val="8E9093"/>
                </a:solidFill>
              </a:defRPr>
            </a:lvl1pPr>
          </a:lstStyle>
          <a:p>
            <a:r>
              <a:rPr lang="en-US" dirty="0" smtClean="0"/>
              <a:t>Thank You</a:t>
            </a:r>
            <a:endParaRPr lang="en-US" dirty="0"/>
          </a:p>
        </p:txBody>
      </p:sp>
      <p:pic>
        <p:nvPicPr>
          <p:cNvPr id="6" name="Picture 5"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3" name="Donut 12"/>
          <p:cNvSpPr/>
          <p:nvPr userDrawn="1"/>
        </p:nvSpPr>
        <p:spPr>
          <a:xfrm>
            <a:off x="5658623" y="5799337"/>
            <a:ext cx="3249679" cy="3249679"/>
          </a:xfrm>
          <a:prstGeom prst="donut">
            <a:avLst>
              <a:gd name="adj" fmla="val 10780"/>
            </a:avLst>
          </a:prstGeom>
          <a:gradFill flip="none" rotWithShape="1">
            <a:gsLst>
              <a:gs pos="0">
                <a:schemeClr val="accent5"/>
              </a:gs>
              <a:gs pos="100000">
                <a:schemeClr val="accent2"/>
              </a:gs>
            </a:gsLst>
            <a:lin ang="31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userDrawn="1"/>
        </p:nvSpPr>
        <p:spPr>
          <a:xfrm>
            <a:off x="7235956" y="5234656"/>
            <a:ext cx="1383361" cy="1383361"/>
          </a:xfrm>
          <a:prstGeom prst="donut">
            <a:avLst>
              <a:gd name="adj" fmla="val 10647"/>
            </a:avLst>
          </a:prstGeom>
          <a:solidFill>
            <a:schemeClr val="accent5">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1485603" y="4453913"/>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8833290" y="6474766"/>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545975" y="5127327"/>
            <a:ext cx="3571100" cy="3571100"/>
          </a:xfrm>
          <a:prstGeom prst="donut">
            <a:avLst>
              <a:gd name="adj" fmla="val 5446"/>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a:off x="2023713" y="5057551"/>
            <a:ext cx="2197994" cy="2197994"/>
          </a:xfrm>
          <a:prstGeom prst="donut">
            <a:avLst>
              <a:gd name="adj" fmla="val 10593"/>
            </a:avLst>
          </a:prstGeom>
          <a:gradFill flip="none" rotWithShape="1">
            <a:gsLst>
              <a:gs pos="11000">
                <a:schemeClr val="accent2">
                  <a:alpha val="70000"/>
                </a:schemeClr>
              </a:gs>
              <a:gs pos="100000">
                <a:schemeClr val="accent1">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4614445" y="6211367"/>
            <a:ext cx="2088356" cy="2088356"/>
          </a:xfrm>
          <a:prstGeom prst="donut">
            <a:avLst>
              <a:gd name="adj" fmla="val 10269"/>
            </a:avLst>
          </a:prstGeom>
          <a:gradFill flip="none" rotWithShape="1">
            <a:gsLst>
              <a:gs pos="27000">
                <a:srgbClr val="FDB330">
                  <a:alpha val="70000"/>
                </a:srgbClr>
              </a:gs>
              <a:gs pos="100000">
                <a:srgbClr val="D15742">
                  <a:alpha val="70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875251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663222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 Placeholder 7"/>
          <p:cNvSpPr>
            <a:spLocks noGrp="1"/>
          </p:cNvSpPr>
          <p:nvPr>
            <p:ph type="body" sz="quarter" idx="11" hasCustomPrompt="1"/>
          </p:nvPr>
        </p:nvSpPr>
        <p:spPr>
          <a:xfrm>
            <a:off x="492124" y="120808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6851995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2125" y="1208088"/>
            <a:ext cx="704636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8" name="Text Placeholder 7"/>
          <p:cNvSpPr>
            <a:spLocks noGrp="1"/>
          </p:cNvSpPr>
          <p:nvPr>
            <p:ph type="body" sz="quarter" idx="11" hasCustomPrompt="1"/>
          </p:nvPr>
        </p:nvSpPr>
        <p:spPr>
          <a:xfrm>
            <a:off x="492124" y="163906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9" name="Text Placeholder 7"/>
          <p:cNvSpPr>
            <a:spLocks noGrp="1"/>
          </p:cNvSpPr>
          <p:nvPr>
            <p:ph type="body" sz="quarter" idx="12" hasCustomPrompt="1"/>
          </p:nvPr>
        </p:nvSpPr>
        <p:spPr>
          <a:xfrm>
            <a:off x="492124" y="3728361"/>
            <a:ext cx="7046363" cy="987963"/>
          </a:xfrm>
          <a:prstGeom prst="rect">
            <a:avLst/>
          </a:prstGeom>
        </p:spPr>
        <p:txBody>
          <a:bodyPr wrap="square" lIns="0" tIns="0" rIns="0" bIns="0">
            <a:spAutoFit/>
          </a:bodyPr>
          <a:lstStyle>
            <a:lvl1pPr marL="0" indent="0">
              <a:lnSpc>
                <a:spcPct val="120000"/>
              </a:lnSpc>
              <a:buClr>
                <a:schemeClr val="accent1"/>
              </a:buClr>
              <a:buNone/>
              <a:defRPr sz="1800" baseline="0">
                <a:solidFill>
                  <a:schemeClr val="bg2"/>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976613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ulleted List Slide">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5"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4"/>
          <p:cNvSpPr>
            <a:spLocks noGrp="1"/>
          </p:cNvSpPr>
          <p:nvPr>
            <p:ph type="body" sz="quarter" idx="12" hasCustomPrompt="1"/>
          </p:nvPr>
        </p:nvSpPr>
        <p:spPr>
          <a:xfrm>
            <a:off x="4824706"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#2</a:t>
            </a:r>
          </a:p>
        </p:txBody>
      </p:sp>
      <p:sp>
        <p:nvSpPr>
          <p:cNvPr id="7" name="Text Placeholder 7"/>
          <p:cNvSpPr>
            <a:spLocks noGrp="1"/>
          </p:cNvSpPr>
          <p:nvPr>
            <p:ph type="body" sz="quarter" idx="13" hasCustomPrompt="1"/>
          </p:nvPr>
        </p:nvSpPr>
        <p:spPr>
          <a:xfrm>
            <a:off x="4824706"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2174832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Image 1">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1983164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Image 2">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a:solidFill>
            <a:schemeClr val="bg1"/>
          </a:solidFill>
          <a:ln w="76200" cmpd="sng">
            <a:solidFill>
              <a:schemeClr val="bg1"/>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381846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Chart Slide 1">
    <p:spTree>
      <p:nvGrpSpPr>
        <p:cNvPr id="1" name=""/>
        <p:cNvGrpSpPr/>
        <p:nvPr/>
      </p:nvGrpSpPr>
      <p:grpSpPr>
        <a:xfrm>
          <a:off x="0" y="0"/>
          <a:ext cx="0" cy="0"/>
          <a:chOff x="0" y="0"/>
          <a:chExt cx="0" cy="0"/>
        </a:xfrm>
      </p:grpSpPr>
      <p:sp>
        <p:nvSpPr>
          <p:cNvPr id="7"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9" name="Text Placeholder 8"/>
          <p:cNvSpPr>
            <a:spLocks noGrp="1"/>
          </p:cNvSpPr>
          <p:nvPr>
            <p:ph type="body" sz="quarter" idx="11" hasCustomPrompt="1"/>
          </p:nvPr>
        </p:nvSpPr>
        <p:spPr>
          <a:xfrm>
            <a:off x="512150"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0" name="Text Placeholder 8"/>
          <p:cNvSpPr>
            <a:spLocks noGrp="1"/>
          </p:cNvSpPr>
          <p:nvPr>
            <p:ph type="body" sz="quarter" idx="12" hasCustomPrompt="1"/>
          </p:nvPr>
        </p:nvSpPr>
        <p:spPr>
          <a:xfrm>
            <a:off x="512150"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8"/>
          <p:cNvSpPr>
            <a:spLocks noGrp="1"/>
          </p:cNvSpPr>
          <p:nvPr>
            <p:ph type="body" sz="quarter" idx="13" hasCustomPrompt="1"/>
          </p:nvPr>
        </p:nvSpPr>
        <p:spPr>
          <a:xfrm>
            <a:off x="512150"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2" name="Text Placeholder 8"/>
          <p:cNvSpPr>
            <a:spLocks noGrp="1"/>
          </p:cNvSpPr>
          <p:nvPr>
            <p:ph type="body" sz="quarter" idx="14" hasCustomPrompt="1"/>
          </p:nvPr>
        </p:nvSpPr>
        <p:spPr>
          <a:xfrm>
            <a:off x="6531588"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3" name="Text Placeholder 8"/>
          <p:cNvSpPr>
            <a:spLocks noGrp="1"/>
          </p:cNvSpPr>
          <p:nvPr>
            <p:ph type="body" sz="quarter" idx="15" hasCustomPrompt="1"/>
          </p:nvPr>
        </p:nvSpPr>
        <p:spPr>
          <a:xfrm>
            <a:off x="6531588"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4" name="Text Placeholder 8"/>
          <p:cNvSpPr>
            <a:spLocks noGrp="1"/>
          </p:cNvSpPr>
          <p:nvPr>
            <p:ph type="body" sz="quarter" idx="16" hasCustomPrompt="1"/>
          </p:nvPr>
        </p:nvSpPr>
        <p:spPr>
          <a:xfrm>
            <a:off x="6531588"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6"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8" name="TextBox 17"/>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439511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Chart Slide 2">
    <p:spTree>
      <p:nvGrpSpPr>
        <p:cNvPr id="1" name=""/>
        <p:cNvGrpSpPr/>
        <p:nvPr/>
      </p:nvGrpSpPr>
      <p:grpSpPr>
        <a:xfrm>
          <a:off x="0" y="0"/>
          <a:ext cx="0" cy="0"/>
          <a:chOff x="0" y="0"/>
          <a:chExt cx="0" cy="0"/>
        </a:xfrm>
      </p:grpSpPr>
      <p:sp>
        <p:nvSpPr>
          <p:cNvPr id="4"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5" name="Text Placeholder 8"/>
          <p:cNvSpPr>
            <a:spLocks noGrp="1"/>
          </p:cNvSpPr>
          <p:nvPr>
            <p:ph type="body" sz="quarter" idx="11" hasCustomPrompt="1"/>
          </p:nvPr>
        </p:nvSpPr>
        <p:spPr>
          <a:xfrm>
            <a:off x="51215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15"/>
          <p:cNvSpPr>
            <a:spLocks noGrp="1"/>
          </p:cNvSpPr>
          <p:nvPr>
            <p:ph type="body" sz="quarter" idx="17" hasCustomPrompt="1"/>
          </p:nvPr>
        </p:nvSpPr>
        <p:spPr>
          <a:xfrm>
            <a:off x="512150" y="6431007"/>
            <a:ext cx="7158038" cy="161583"/>
          </a:xfrm>
          <a:prstGeom prst="rect">
            <a:avLst/>
          </a:prstGeom>
        </p:spPr>
        <p:txBody>
          <a:bodyPr vert="horz" lIns="0" tIns="0" rIns="0" bIns="0">
            <a:spAutoFit/>
          </a:bodyPr>
          <a:lstStyle>
            <a:lvl1pPr marL="0" indent="0">
              <a:lnSpc>
                <a:spcPct val="120000"/>
              </a:lnSpc>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2" name="Text Placeholder 8"/>
          <p:cNvSpPr>
            <a:spLocks noGrp="1"/>
          </p:cNvSpPr>
          <p:nvPr>
            <p:ph type="body" sz="quarter" idx="18" hasCustomPrompt="1"/>
          </p:nvPr>
        </p:nvSpPr>
        <p:spPr>
          <a:xfrm>
            <a:off x="512150" y="1820716"/>
            <a:ext cx="2100262" cy="885114"/>
          </a:xfrm>
          <a:prstGeom prst="rect">
            <a:avLst/>
          </a:prstGeom>
        </p:spPr>
        <p:txBody>
          <a:bodyPr vert="horz" lIns="0" tIns="0" rIns="0" bIns="0">
            <a:spAutoFit/>
          </a:bodyPr>
          <a:lstStyle>
            <a:lvl1pPr marL="112713" indent="-112713">
              <a:lnSpc>
                <a:spcPct val="125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7" name="Text Placeholder 8"/>
          <p:cNvSpPr>
            <a:spLocks noGrp="1"/>
          </p:cNvSpPr>
          <p:nvPr>
            <p:ph type="body" sz="quarter" idx="19" hasCustomPrompt="1"/>
          </p:nvPr>
        </p:nvSpPr>
        <p:spPr>
          <a:xfrm>
            <a:off x="51215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8" name="Text Placeholder 8"/>
          <p:cNvSpPr>
            <a:spLocks noGrp="1"/>
          </p:cNvSpPr>
          <p:nvPr>
            <p:ph type="body" sz="quarter" idx="20" hasCustomPrompt="1"/>
          </p:nvPr>
        </p:nvSpPr>
        <p:spPr>
          <a:xfrm>
            <a:off x="51215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9" name="Text Placeholder 8"/>
          <p:cNvSpPr>
            <a:spLocks noGrp="1"/>
          </p:cNvSpPr>
          <p:nvPr>
            <p:ph type="body" sz="quarter" idx="21" hasCustomPrompt="1"/>
          </p:nvPr>
        </p:nvSpPr>
        <p:spPr>
          <a:xfrm>
            <a:off x="51215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0" name="Text Placeholder 8"/>
          <p:cNvSpPr>
            <a:spLocks noGrp="1"/>
          </p:cNvSpPr>
          <p:nvPr>
            <p:ph type="body" sz="quarter" idx="22" hasCustomPrompt="1"/>
          </p:nvPr>
        </p:nvSpPr>
        <p:spPr>
          <a:xfrm>
            <a:off x="51215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1" name="Text Placeholder 8"/>
          <p:cNvSpPr>
            <a:spLocks noGrp="1"/>
          </p:cNvSpPr>
          <p:nvPr>
            <p:ph type="body" sz="quarter" idx="23" hasCustomPrompt="1"/>
          </p:nvPr>
        </p:nvSpPr>
        <p:spPr>
          <a:xfrm>
            <a:off x="648190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2" name="Text Placeholder 8"/>
          <p:cNvSpPr>
            <a:spLocks noGrp="1"/>
          </p:cNvSpPr>
          <p:nvPr>
            <p:ph type="body" sz="quarter" idx="24" hasCustomPrompt="1"/>
          </p:nvPr>
        </p:nvSpPr>
        <p:spPr>
          <a:xfrm>
            <a:off x="6481900" y="1820716"/>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3" name="Text Placeholder 8"/>
          <p:cNvSpPr>
            <a:spLocks noGrp="1"/>
          </p:cNvSpPr>
          <p:nvPr>
            <p:ph type="body" sz="quarter" idx="25" hasCustomPrompt="1"/>
          </p:nvPr>
        </p:nvSpPr>
        <p:spPr>
          <a:xfrm>
            <a:off x="648190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4" name="Text Placeholder 8"/>
          <p:cNvSpPr>
            <a:spLocks noGrp="1"/>
          </p:cNvSpPr>
          <p:nvPr>
            <p:ph type="body" sz="quarter" idx="26" hasCustomPrompt="1"/>
          </p:nvPr>
        </p:nvSpPr>
        <p:spPr>
          <a:xfrm>
            <a:off x="648190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5" name="Text Placeholder 8"/>
          <p:cNvSpPr>
            <a:spLocks noGrp="1"/>
          </p:cNvSpPr>
          <p:nvPr>
            <p:ph type="body" sz="quarter" idx="27" hasCustomPrompt="1"/>
          </p:nvPr>
        </p:nvSpPr>
        <p:spPr>
          <a:xfrm>
            <a:off x="648190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6" name="Text Placeholder 8"/>
          <p:cNvSpPr>
            <a:spLocks noGrp="1"/>
          </p:cNvSpPr>
          <p:nvPr>
            <p:ph type="body" sz="quarter" idx="28" hasCustomPrompt="1"/>
          </p:nvPr>
        </p:nvSpPr>
        <p:spPr>
          <a:xfrm>
            <a:off x="648190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7"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9" name="TextBox 2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462172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rot="5400000">
            <a:off x="4271281" y="1985280"/>
            <a:ext cx="601439" cy="914400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7" r:id="rId3"/>
    <p:sldLayoutId id="2147483661" r:id="rId4"/>
    <p:sldLayoutId id="2147483662" r:id="rId5"/>
    <p:sldLayoutId id="2147483664" r:id="rId6"/>
    <p:sldLayoutId id="2147483676" r:id="rId7"/>
    <p:sldLayoutId id="2147483665" r:id="rId8"/>
    <p:sldLayoutId id="2147483666" r:id="rId9"/>
    <p:sldLayoutId id="2147483681" r:id="rId10"/>
    <p:sldLayoutId id="2147483663" r:id="rId11"/>
    <p:sldLayoutId id="2147483667" r:id="rId12"/>
    <p:sldLayoutId id="2147483668" r:id="rId13"/>
    <p:sldLayoutId id="2147483678" r:id="rId14"/>
    <p:sldLayoutId id="2147483682" r:id="rId15"/>
    <p:sldLayoutId id="2147483669" r:id="rId16"/>
    <p:sldLayoutId id="2147483679" r:id="rId17"/>
    <p:sldLayoutId id="2147483670" r:id="rId18"/>
    <p:sldLayoutId id="2147483671" r:id="rId19"/>
    <p:sldLayoutId id="2147483673" r:id="rId20"/>
    <p:sldLayoutId id="2147483674" r:id="rId21"/>
    <p:sldLayoutId id="2147483675" r:id="rId22"/>
    <p:sldLayoutId id="2147483672" r:id="rId23"/>
    <p:sldLayoutId id="2147483680" r:id="rId2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ilms_that_most_frequently_use_the_word_%22fuck%22" TargetMode="External"/><Relationship Id="rId2" Type="http://schemas.openxmlformats.org/officeDocument/2006/relationships/hyperlink" Target="http://diplomaticpulse.qlik.com/" TargetMode="External"/><Relationship Id="rId1" Type="http://schemas.openxmlformats.org/officeDocument/2006/relationships/slideLayout" Target="../slideLayouts/slideLayout3.xml"/><Relationship Id="rId5" Type="http://schemas.openxmlformats.org/officeDocument/2006/relationships/hyperlink" Target="https://github.com/pouc/qlik-elastic" TargetMode="External"/><Relationship Id="rId4" Type="http://schemas.openxmlformats.org/officeDocument/2006/relationships/hyperlink" Target="http://viz.axisgroup.com/servicecharg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mindspank/qsock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90" y="1499672"/>
            <a:ext cx="7211266" cy="3821971"/>
          </a:xfrm>
          <a:prstGeom prst="rect">
            <a:avLst/>
          </a:prstGeom>
        </p:spPr>
      </p:pic>
    </p:spTree>
    <p:extLst>
      <p:ext uri="{BB962C8B-B14F-4D97-AF65-F5344CB8AC3E}">
        <p14:creationId xmlns:p14="http://schemas.microsoft.com/office/powerpoint/2010/main" val="276302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1495794"/>
          </a:xfrm>
        </p:spPr>
        <p:txBody>
          <a:bodyPr/>
          <a:lstStyle/>
          <a:p>
            <a:r>
              <a:rPr lang="en-US" dirty="0" smtClean="0">
                <a:hlinkClick r:id="rId2"/>
              </a:rPr>
              <a:t>Diplomatic Pulse</a:t>
            </a:r>
            <a:endParaRPr lang="en-US" dirty="0" smtClean="0"/>
          </a:p>
          <a:p>
            <a:r>
              <a:rPr lang="en-US" dirty="0" err="1" smtClean="0">
                <a:hlinkClick r:id="rId3"/>
              </a:rPr>
              <a:t>SenseIt</a:t>
            </a:r>
            <a:endParaRPr lang="en-US" dirty="0" smtClean="0"/>
          </a:p>
          <a:p>
            <a:r>
              <a:rPr lang="en-US" dirty="0" smtClean="0">
                <a:hlinkClick r:id="rId4"/>
              </a:rPr>
              <a:t>Service Charges</a:t>
            </a:r>
            <a:endParaRPr lang="en-US" dirty="0" smtClean="0"/>
          </a:p>
          <a:p>
            <a:r>
              <a:rPr lang="en-US" dirty="0">
                <a:hlinkClick r:id="rId5"/>
              </a:rPr>
              <a:t>https://</a:t>
            </a:r>
            <a:r>
              <a:rPr lang="en-US" dirty="0" smtClean="0">
                <a:hlinkClick r:id="rId5"/>
              </a:rPr>
              <a:t>github.com/pouc/qlik-elastic</a:t>
            </a:r>
            <a:endParaRPr lang="en-US" dirty="0" smtClean="0"/>
          </a:p>
        </p:txBody>
      </p:sp>
    </p:spTree>
    <p:extLst>
      <p:ext uri="{BB962C8B-B14F-4D97-AF65-F5344CB8AC3E}">
        <p14:creationId xmlns:p14="http://schemas.microsoft.com/office/powerpoint/2010/main" val="3117818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2125" y="1639067"/>
            <a:ext cx="3727790" cy="3471720"/>
          </a:xfrm>
        </p:spPr>
        <p:txBody>
          <a:bodyPr/>
          <a:lstStyle/>
          <a:p>
            <a:pPr marL="0"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method</a:t>
            </a:r>
            <a:r>
              <a:rPr lang="en-US" sz="1200" dirty="0" smtClean="0">
                <a:solidFill>
                  <a:schemeClr val="tx2">
                    <a:lumMod val="60000"/>
                    <a:lumOff val="40000"/>
                  </a:schemeClr>
                </a:solidFill>
              </a:rPr>
              <a:t>": "</a:t>
            </a:r>
            <a:r>
              <a:rPr lang="en-US" sz="1200" dirty="0" err="1">
                <a:solidFill>
                  <a:schemeClr val="tx2">
                    <a:lumMod val="60000"/>
                    <a:lumOff val="40000"/>
                  </a:schemeClr>
                </a:solidFill>
              </a:rPr>
              <a:t>CreateObject</a:t>
            </a: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handle</a:t>
            </a:r>
            <a:r>
              <a:rPr lang="en-US" sz="1200" dirty="0" smtClean="0">
                <a:solidFill>
                  <a:schemeClr val="tx2">
                    <a:lumMod val="60000"/>
                    <a:lumOff val="40000"/>
                  </a:schemeClr>
                </a:solidFill>
              </a:rPr>
              <a:t>": 1</a:t>
            </a:r>
            <a:r>
              <a:rPr lang="en-US" sz="1200" dirty="0">
                <a:solidFill>
                  <a:schemeClr val="tx2">
                    <a:lumMod val="60000"/>
                    <a:lumOff val="40000"/>
                  </a:schemeClr>
                </a:solidFill>
              </a:rPr>
              <a:t>, </a:t>
            </a:r>
            <a:endParaRPr lang="en-US" sz="1200" dirty="0" smtClean="0">
              <a:solidFill>
                <a:schemeClr val="tx2">
                  <a:lumMod val="60000"/>
                  <a:lumOff val="40000"/>
                </a:schemeClr>
              </a:solidFill>
            </a:endParaRP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err="1">
                <a:solidFill>
                  <a:schemeClr val="tx2">
                    <a:lumMod val="60000"/>
                    <a:lumOff val="40000"/>
                  </a:schemeClr>
                </a:solidFill>
              </a:rPr>
              <a:t>params</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qMetaDef</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title":"My</a:t>
            </a:r>
            <a:r>
              <a:rPr lang="en-US" sz="1200" dirty="0">
                <a:solidFill>
                  <a:schemeClr val="tx2">
                    <a:lumMod val="60000"/>
                    <a:lumOff val="40000"/>
                  </a:schemeClr>
                </a:solidFill>
              </a:rPr>
              <a:t> </a:t>
            </a:r>
            <a:r>
              <a:rPr lang="en-US" sz="1200" dirty="0" smtClean="0">
                <a:solidFill>
                  <a:schemeClr val="tx2">
                    <a:lumMod val="60000"/>
                    <a:lumOff val="40000"/>
                  </a:schemeClr>
                </a:solidFill>
              </a:rPr>
              <a:t>new sheet", 					"</a:t>
            </a:r>
            <a:r>
              <a:rPr lang="en-US" sz="1200" dirty="0">
                <a:solidFill>
                  <a:schemeClr val="tx2">
                    <a:lumMod val="60000"/>
                    <a:lumOff val="40000"/>
                  </a:schemeClr>
                </a:solidFill>
              </a:rPr>
              <a:t>description</a:t>
            </a:r>
            <a:r>
              <a:rPr lang="en-US" sz="1200" dirty="0" smtClean="0">
                <a:solidFill>
                  <a:schemeClr val="tx2">
                    <a:lumMod val="60000"/>
                    <a:lumOff val="40000"/>
                  </a:schemeClr>
                </a:solidFill>
              </a:rPr>
              <a:t>": “</a:t>
            </a:r>
            <a:r>
              <a:rPr lang="en-US" sz="1200" dirty="0" err="1" smtClean="0">
                <a:solidFill>
                  <a:schemeClr val="tx2">
                    <a:lumMod val="60000"/>
                    <a:lumOff val="40000"/>
                  </a:schemeClr>
                </a:solidFill>
              </a:rPr>
              <a:t>Poopie</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a:solidFill>
                  <a:schemeClr val="tx2">
                    <a:lumMod val="60000"/>
                    <a:lumOff val="40000"/>
                  </a:schemeClr>
                </a:solidFill>
              </a:rPr>
              <a:t>":"</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a:solidFill>
                  <a:schemeClr val="tx2">
                    <a:lumMod val="60000"/>
                    <a:lumOff val="40000"/>
                  </a:schemeClr>
                </a:solidFill>
              </a:rPr>
              <a:t>":"</a:t>
            </a:r>
            <a:r>
              <a:rPr lang="en-US" sz="1200" dirty="0" smtClean="0">
                <a:solidFill>
                  <a:schemeClr val="tx2">
                    <a:lumMod val="60000"/>
                    <a:lumOff val="40000"/>
                  </a:schemeClr>
                </a:solidFill>
              </a:rPr>
              <a:t>sheet“</a:t>
            </a:r>
          </a:p>
          <a:p>
            <a:pPr marL="973137" lvl="2"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	}],</a:t>
            </a:r>
          </a:p>
          <a:p>
            <a:pPr marL="0" indent="0">
              <a:lnSpc>
                <a:spcPct val="100000"/>
              </a:lnSpc>
              <a:buNone/>
            </a:pPr>
            <a:r>
              <a:rPr lang="en-US" sz="1200" dirty="0" smtClean="0">
                <a:solidFill>
                  <a:schemeClr val="tx2">
                    <a:lumMod val="60000"/>
                    <a:lumOff val="40000"/>
                  </a:schemeClr>
                </a:solidFill>
              </a:rPr>
              <a:t>	"</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5" name="Text Placeholder 4"/>
          <p:cNvSpPr>
            <a:spLocks noGrp="1"/>
          </p:cNvSpPr>
          <p:nvPr>
            <p:ph type="body" sz="quarter" idx="12"/>
          </p:nvPr>
        </p:nvSpPr>
        <p:spPr>
          <a:xfrm>
            <a:off x="4824706" y="1208088"/>
            <a:ext cx="3727790" cy="312330"/>
          </a:xfrm>
        </p:spPr>
        <p:txBody>
          <a:bodyPr/>
          <a:lstStyle/>
          <a:p>
            <a:r>
              <a:rPr lang="en-US" dirty="0" smtClean="0"/>
              <a:t>Response</a:t>
            </a:r>
            <a:endParaRPr lang="en-US" dirty="0"/>
          </a:p>
        </p:txBody>
      </p:sp>
      <p:sp>
        <p:nvSpPr>
          <p:cNvPr id="6" name="Text Placeholder 5"/>
          <p:cNvSpPr>
            <a:spLocks noGrp="1"/>
          </p:cNvSpPr>
          <p:nvPr>
            <p:ph type="body" sz="quarter" idx="13"/>
          </p:nvPr>
        </p:nvSpPr>
        <p:spPr>
          <a:xfrm>
            <a:off x="4824706" y="1639068"/>
            <a:ext cx="3727790" cy="3287054"/>
          </a:xfrm>
        </p:spPr>
        <p:txBody>
          <a:bodyPr/>
          <a:lstStyle/>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result</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qReturn</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a:t>
            </a:r>
            <a:r>
              <a:rPr lang="en-US" sz="1200" dirty="0" err="1">
                <a:solidFill>
                  <a:schemeClr val="tx2">
                    <a:lumMod val="60000"/>
                    <a:lumOff val="40000"/>
                  </a:schemeClr>
                </a:solidFill>
              </a:rPr>
              <a:t>GenericObject</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qHandle</a:t>
            </a:r>
            <a:r>
              <a:rPr lang="en-US" sz="1200" dirty="0" smtClean="0">
                <a:solidFill>
                  <a:schemeClr val="tx2">
                    <a:lumMod val="60000"/>
                    <a:lumOff val="40000"/>
                  </a:schemeClr>
                </a:solidFill>
              </a:rPr>
              <a:t>": 4</a:t>
            </a:r>
          </a:p>
          <a:p>
            <a:pPr marL="973137" lvl="2" indent="0">
              <a:lnSpc>
                <a:spcPct val="100000"/>
              </a:lnSpc>
              <a:buNone/>
            </a:pPr>
            <a:r>
              <a:rPr lang="en-US" sz="1200" dirty="0" smtClean="0">
                <a:solidFill>
                  <a:schemeClr val="tx2">
                    <a:lumMod val="60000"/>
                    <a:lumOff val="40000"/>
                  </a:schemeClr>
                </a:solidFill>
              </a:rPr>
              <a:t>},</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smtClean="0">
                <a:solidFill>
                  <a:schemeClr val="tx2">
                    <a:lumMod val="60000"/>
                    <a:lumOff val="40000"/>
                  </a:schemeClr>
                </a:solidFill>
              </a:rPr>
              <a:t>": "</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"sheet“</a:t>
            </a:r>
          </a:p>
          <a:p>
            <a:pPr marL="973137" lvl="2"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change</a:t>
            </a:r>
            <a:r>
              <a:rPr lang="en-US" sz="1200" dirty="0" smtClean="0">
                <a:solidFill>
                  <a:schemeClr val="tx2">
                    <a:lumMod val="60000"/>
                    <a:lumOff val="40000"/>
                  </a:schemeClr>
                </a:solidFill>
              </a:rPr>
              <a:t>": [</a:t>
            </a:r>
            <a:r>
              <a:rPr lang="en-US" sz="1200" dirty="0">
                <a:solidFill>
                  <a:schemeClr val="tx2">
                    <a:lumMod val="60000"/>
                    <a:lumOff val="40000"/>
                  </a:schemeClr>
                </a:solidFill>
              </a:rPr>
              <a:t>1,2,4</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2" name="Title 1"/>
          <p:cNvSpPr>
            <a:spLocks noGrp="1"/>
          </p:cNvSpPr>
          <p:nvPr>
            <p:ph type="title"/>
          </p:nvPr>
        </p:nvSpPr>
        <p:spPr/>
        <p:txBody>
          <a:bodyPr/>
          <a:lstStyle/>
          <a:p>
            <a:r>
              <a:rPr lang="en-US" dirty="0"/>
              <a:t>The Agnostic Engine API</a:t>
            </a:r>
          </a:p>
        </p:txBody>
      </p:sp>
      <p:sp>
        <p:nvSpPr>
          <p:cNvPr id="7" name="Text Placeholder 6"/>
          <p:cNvSpPr>
            <a:spLocks noGrp="1"/>
          </p:cNvSpPr>
          <p:nvPr>
            <p:ph type="body" sz="quarter" idx="10"/>
          </p:nvPr>
        </p:nvSpPr>
        <p:spPr>
          <a:xfrm>
            <a:off x="492125" y="1208088"/>
            <a:ext cx="3727790" cy="312330"/>
          </a:xfrm>
        </p:spPr>
        <p:txBody>
          <a:bodyPr/>
          <a:lstStyle/>
          <a:p>
            <a:r>
              <a:rPr lang="en-US" dirty="0" smtClean="0"/>
              <a:t>Request</a:t>
            </a:r>
            <a:endParaRPr lang="en-US" dirty="0"/>
          </a:p>
        </p:txBody>
      </p:sp>
      <p:pic>
        <p:nvPicPr>
          <p:cNvPr id="3074" name="Picture 2" descr="http://static.tumblr.com/18563354e95f33d7e264de7c5ec1f909/nlx8y0a/y41n19omc/tumblr_static_peeking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16453" y="5768561"/>
            <a:ext cx="1417156" cy="108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69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 y="1405890"/>
            <a:ext cx="9169977" cy="4034790"/>
          </a:xfrm>
          <a:prstGeom prst="rect">
            <a:avLst/>
          </a:prstGeom>
        </p:spPr>
      </p:pic>
    </p:spTree>
    <p:extLst>
      <p:ext uri="{BB962C8B-B14F-4D97-AF65-F5344CB8AC3E}">
        <p14:creationId xmlns:p14="http://schemas.microsoft.com/office/powerpoint/2010/main" val="364681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430887"/>
          </a:xfrm>
        </p:spPr>
        <p:txBody>
          <a:bodyPr/>
          <a:lstStyle/>
          <a:p>
            <a:r>
              <a:rPr lang="en-US" dirty="0" smtClean="0"/>
              <a:t>Demo</a:t>
            </a:r>
            <a:endParaRPr lang="en-US" dirty="0"/>
          </a:p>
        </p:txBody>
      </p:sp>
    </p:spTree>
    <p:extLst>
      <p:ext uri="{BB962C8B-B14F-4D97-AF65-F5344CB8AC3E}">
        <p14:creationId xmlns:p14="http://schemas.microsoft.com/office/powerpoint/2010/main" val="2224597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Objects</a:t>
            </a:r>
          </a:p>
        </p:txBody>
      </p:sp>
      <p:sp>
        <p:nvSpPr>
          <p:cNvPr id="3" name="Text Placeholder 2"/>
          <p:cNvSpPr>
            <a:spLocks noGrp="1"/>
          </p:cNvSpPr>
          <p:nvPr>
            <p:ph type="body" sz="quarter" idx="11"/>
          </p:nvPr>
        </p:nvSpPr>
        <p:spPr>
          <a:xfrm>
            <a:off x="492124" y="1208088"/>
            <a:ext cx="7046363" cy="5539978"/>
          </a:xfrm>
        </p:spPr>
        <p:txBody>
          <a:bodyPr/>
          <a:lstStyle/>
          <a:p>
            <a:r>
              <a:rPr lang="en-US" dirty="0" smtClean="0"/>
              <a:t>A Generic Object is truly generic</a:t>
            </a:r>
          </a:p>
          <a:p>
            <a:r>
              <a:rPr lang="en-US" dirty="0" smtClean="0"/>
              <a:t>Everything is a generic object (almost)</a:t>
            </a:r>
          </a:p>
          <a:p>
            <a:endParaRPr lang="en-US" dirty="0" smtClean="0"/>
          </a:p>
          <a:p>
            <a:r>
              <a:rPr lang="en-US" dirty="0" smtClean="0"/>
              <a:t>A generic object can have different types, some that our client knows how to render or others which could be user defined.</a:t>
            </a:r>
          </a:p>
          <a:p>
            <a:endParaRPr lang="en-US" dirty="0" smtClean="0"/>
          </a:p>
          <a:p>
            <a:r>
              <a:rPr lang="en-US" dirty="0" smtClean="0"/>
              <a:t>A generic object is hierarchal by nature, a generic object with the type sheet contains it’s children i.e. the charts and list boxes.</a:t>
            </a:r>
          </a:p>
          <a:p>
            <a:endParaRPr lang="en-US" dirty="0" smtClean="0"/>
          </a:p>
          <a:p>
            <a:r>
              <a:rPr lang="en-US" dirty="0" smtClean="0"/>
              <a:t>A generic object can have dynamic properties which the engine recognizes, prefixed with q</a:t>
            </a:r>
          </a:p>
          <a:p>
            <a:endParaRPr lang="en-US" dirty="0" smtClean="0"/>
          </a:p>
          <a:p>
            <a:r>
              <a:rPr lang="en-US" dirty="0" smtClean="0"/>
              <a:t>Full dynamic properties, the engine does not care but persists them to the app.</a:t>
            </a:r>
          </a:p>
          <a:p>
            <a:endParaRPr lang="en-US" dirty="0"/>
          </a:p>
        </p:txBody>
      </p:sp>
    </p:spTree>
    <p:extLst>
      <p:ext uri="{BB962C8B-B14F-4D97-AF65-F5344CB8AC3E}">
        <p14:creationId xmlns:p14="http://schemas.microsoft.com/office/powerpoint/2010/main" val="3869006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700217" y="1243913"/>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4493741"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284995" y="1449860"/>
            <a:ext cx="774571" cy="369332"/>
          </a:xfrm>
          <a:prstGeom prst="rect">
            <a:avLst/>
          </a:prstGeom>
          <a:noFill/>
        </p:spPr>
        <p:txBody>
          <a:bodyPr wrap="none" rtlCol="0">
            <a:spAutoFit/>
          </a:bodyPr>
          <a:lstStyle/>
          <a:p>
            <a:r>
              <a:rPr lang="en-US" dirty="0" smtClean="0"/>
              <a:t>Client</a:t>
            </a:r>
            <a:endParaRPr lang="en-US" dirty="0"/>
          </a:p>
        </p:txBody>
      </p:sp>
      <p:sp>
        <p:nvSpPr>
          <p:cNvPr id="8" name="TextBox 7"/>
          <p:cNvSpPr txBox="1"/>
          <p:nvPr/>
        </p:nvSpPr>
        <p:spPr>
          <a:xfrm>
            <a:off x="5078519" y="1449860"/>
            <a:ext cx="902811" cy="369332"/>
          </a:xfrm>
          <a:prstGeom prst="rect">
            <a:avLst/>
          </a:prstGeom>
          <a:noFill/>
        </p:spPr>
        <p:txBody>
          <a:bodyPr wrap="none" rtlCol="0">
            <a:spAutoFit/>
          </a:bodyPr>
          <a:lstStyle/>
          <a:p>
            <a:r>
              <a:rPr lang="en-US" dirty="0" smtClean="0"/>
              <a:t>Engine</a:t>
            </a:r>
            <a:endParaRPr lang="en-US" dirty="0"/>
          </a:p>
        </p:txBody>
      </p:sp>
      <p:sp>
        <p:nvSpPr>
          <p:cNvPr id="9" name="Can 8"/>
          <p:cNvSpPr/>
          <p:nvPr/>
        </p:nvSpPr>
        <p:spPr>
          <a:xfrm>
            <a:off x="7331676" y="2858530"/>
            <a:ext cx="1029729" cy="1235675"/>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7395134" y="3291701"/>
            <a:ext cx="892131" cy="369332"/>
          </a:xfrm>
          <a:prstGeom prst="rect">
            <a:avLst/>
          </a:prstGeom>
          <a:noFill/>
        </p:spPr>
        <p:txBody>
          <a:bodyPr wrap="square" rtlCol="0">
            <a:spAutoFit/>
          </a:bodyPr>
          <a:lstStyle/>
          <a:p>
            <a:pPr algn="ctr"/>
            <a:r>
              <a:rPr lang="en-US" dirty="0" err="1" smtClean="0"/>
              <a:t>Qvf</a:t>
            </a:r>
            <a:endParaRPr lang="en-US" dirty="0"/>
          </a:p>
        </p:txBody>
      </p:sp>
      <p:cxnSp>
        <p:nvCxnSpPr>
          <p:cNvPr id="12" name="Straight Arrow Connector 11"/>
          <p:cNvCxnSpPr/>
          <p:nvPr/>
        </p:nvCxnSpPr>
        <p:spPr>
          <a:xfrm>
            <a:off x="2800865" y="1449860"/>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00865" y="2129482"/>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800865" y="3661033"/>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00865" y="2883244"/>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800865" y="5131487"/>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835876" y="4296033"/>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00865" y="1565879"/>
            <a:ext cx="1524000" cy="246221"/>
          </a:xfrm>
          <a:prstGeom prst="rect">
            <a:avLst/>
          </a:prstGeom>
          <a:noFill/>
        </p:spPr>
        <p:txBody>
          <a:bodyPr wrap="square" rtlCol="0">
            <a:spAutoFit/>
          </a:bodyPr>
          <a:lstStyle/>
          <a:p>
            <a:r>
              <a:rPr lang="en-US" sz="1000" dirty="0" smtClean="0"/>
              <a:t>1. Connect</a:t>
            </a:r>
            <a:endParaRPr lang="en-US" sz="1000" dirty="0"/>
          </a:p>
        </p:txBody>
      </p:sp>
      <p:sp>
        <p:nvSpPr>
          <p:cNvPr id="24" name="TextBox 23"/>
          <p:cNvSpPr txBox="1"/>
          <p:nvPr/>
        </p:nvSpPr>
        <p:spPr>
          <a:xfrm>
            <a:off x="2800865" y="2269869"/>
            <a:ext cx="1598140" cy="246221"/>
          </a:xfrm>
          <a:prstGeom prst="rect">
            <a:avLst/>
          </a:prstGeom>
          <a:noFill/>
        </p:spPr>
        <p:txBody>
          <a:bodyPr wrap="square" rtlCol="0">
            <a:spAutoFit/>
          </a:bodyPr>
          <a:lstStyle/>
          <a:p>
            <a:r>
              <a:rPr lang="en-US" sz="1000" dirty="0" smtClean="0"/>
              <a:t>2. Connection successful</a:t>
            </a:r>
            <a:endParaRPr lang="en-US" sz="1000" dirty="0"/>
          </a:p>
        </p:txBody>
      </p:sp>
      <p:sp>
        <p:nvSpPr>
          <p:cNvPr id="25" name="TextBox 24"/>
          <p:cNvSpPr txBox="1"/>
          <p:nvPr/>
        </p:nvSpPr>
        <p:spPr>
          <a:xfrm>
            <a:off x="2800865" y="2932103"/>
            <a:ext cx="1598140" cy="400110"/>
          </a:xfrm>
          <a:prstGeom prst="rect">
            <a:avLst/>
          </a:prstGeom>
          <a:noFill/>
        </p:spPr>
        <p:txBody>
          <a:bodyPr wrap="square" rtlCol="0">
            <a:spAutoFit/>
          </a:bodyPr>
          <a:lstStyle/>
          <a:p>
            <a:r>
              <a:rPr lang="en-US" sz="1000" dirty="0" smtClean="0"/>
              <a:t>3. Send </a:t>
            </a:r>
            <a:r>
              <a:rPr lang="en-US" sz="1000" dirty="0" err="1" smtClean="0"/>
              <a:t>OpenApp</a:t>
            </a:r>
            <a:r>
              <a:rPr lang="en-US" sz="1000" dirty="0" smtClean="0"/>
              <a:t> on global handle (-1)</a:t>
            </a:r>
            <a:endParaRPr lang="en-US" sz="1000" dirty="0"/>
          </a:p>
        </p:txBody>
      </p:sp>
      <p:cxnSp>
        <p:nvCxnSpPr>
          <p:cNvPr id="27" name="Curved Connector 26"/>
          <p:cNvCxnSpPr/>
          <p:nvPr/>
        </p:nvCxnSpPr>
        <p:spPr>
          <a:xfrm rot="10800000">
            <a:off x="6499657" y="2175478"/>
            <a:ext cx="1341543" cy="800759"/>
          </a:xfrm>
          <a:prstGeom prst="curvedConnector3">
            <a:avLst>
              <a:gd name="adj1" fmla="val -66057"/>
            </a:avLst>
          </a:prstGeom>
          <a:ln>
            <a:headEnd type="ova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06746" y="2376041"/>
            <a:ext cx="1882346" cy="400110"/>
          </a:xfrm>
          <a:prstGeom prst="rect">
            <a:avLst/>
          </a:prstGeom>
          <a:noFill/>
        </p:spPr>
        <p:txBody>
          <a:bodyPr wrap="square" rtlCol="0">
            <a:spAutoFit/>
          </a:bodyPr>
          <a:lstStyle/>
          <a:p>
            <a:r>
              <a:rPr lang="en-US" sz="1000" dirty="0"/>
              <a:t>4</a:t>
            </a:r>
            <a:r>
              <a:rPr lang="en-US" sz="1000" dirty="0" smtClean="0"/>
              <a:t>. App is serialized and loaded into memory</a:t>
            </a:r>
            <a:endParaRPr lang="en-US" sz="1000" dirty="0"/>
          </a:p>
        </p:txBody>
      </p:sp>
      <p:sp>
        <p:nvSpPr>
          <p:cNvPr id="36" name="TextBox 35"/>
          <p:cNvSpPr txBox="1"/>
          <p:nvPr/>
        </p:nvSpPr>
        <p:spPr>
          <a:xfrm>
            <a:off x="2798806" y="3748226"/>
            <a:ext cx="1598140" cy="400110"/>
          </a:xfrm>
          <a:prstGeom prst="rect">
            <a:avLst/>
          </a:prstGeom>
          <a:noFill/>
        </p:spPr>
        <p:txBody>
          <a:bodyPr wrap="square" rtlCol="0">
            <a:spAutoFit/>
          </a:bodyPr>
          <a:lstStyle/>
          <a:p>
            <a:r>
              <a:rPr lang="en-US" sz="1000" dirty="0"/>
              <a:t>5</a:t>
            </a:r>
            <a:r>
              <a:rPr lang="en-US" sz="1000" dirty="0" smtClean="0"/>
              <a:t>. App handle returned to client</a:t>
            </a:r>
            <a:endParaRPr lang="en-US" sz="1000" dirty="0"/>
          </a:p>
        </p:txBody>
      </p:sp>
      <p:sp>
        <p:nvSpPr>
          <p:cNvPr id="37" name="Rectangle 36"/>
          <p:cNvSpPr/>
          <p:nvPr/>
        </p:nvSpPr>
        <p:spPr>
          <a:xfrm>
            <a:off x="1095632"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6. Client creates a new object in the client</a:t>
            </a:r>
            <a:endParaRPr lang="en-US" sz="1000" dirty="0"/>
          </a:p>
        </p:txBody>
      </p:sp>
      <p:sp>
        <p:nvSpPr>
          <p:cNvPr id="38" name="TextBox 37"/>
          <p:cNvSpPr txBox="1"/>
          <p:nvPr/>
        </p:nvSpPr>
        <p:spPr>
          <a:xfrm>
            <a:off x="2798806" y="4438935"/>
            <a:ext cx="1598140" cy="553998"/>
          </a:xfrm>
          <a:prstGeom prst="rect">
            <a:avLst/>
          </a:prstGeom>
          <a:noFill/>
        </p:spPr>
        <p:txBody>
          <a:bodyPr wrap="square" rtlCol="0">
            <a:spAutoFit/>
          </a:bodyPr>
          <a:lstStyle/>
          <a:p>
            <a:r>
              <a:rPr lang="en-US" sz="1000" dirty="0" smtClean="0"/>
              <a:t>7. Client sends object via </a:t>
            </a:r>
            <a:r>
              <a:rPr lang="en-US" sz="1000" dirty="0" err="1" smtClean="0"/>
              <a:t>CreateObject</a:t>
            </a:r>
            <a:r>
              <a:rPr lang="en-US" sz="1000" dirty="0" smtClean="0"/>
              <a:t> on app handle</a:t>
            </a:r>
            <a:endParaRPr lang="en-US" sz="1000" dirty="0"/>
          </a:p>
        </p:txBody>
      </p:sp>
      <p:sp>
        <p:nvSpPr>
          <p:cNvPr id="39" name="Rectangle 38"/>
          <p:cNvSpPr/>
          <p:nvPr/>
        </p:nvSpPr>
        <p:spPr>
          <a:xfrm>
            <a:off x="4961513"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8. New </a:t>
            </a:r>
            <a:r>
              <a:rPr lang="en-US" sz="1000" dirty="0" err="1" smtClean="0"/>
              <a:t>GenericObject</a:t>
            </a:r>
            <a:r>
              <a:rPr lang="en-US" sz="1000" dirty="0" smtClean="0"/>
              <a:t> has been created.</a:t>
            </a:r>
            <a:endParaRPr lang="en-US" sz="1000" dirty="0"/>
          </a:p>
        </p:txBody>
      </p:sp>
      <p:sp>
        <p:nvSpPr>
          <p:cNvPr id="40" name="TextBox 39"/>
          <p:cNvSpPr txBox="1"/>
          <p:nvPr/>
        </p:nvSpPr>
        <p:spPr>
          <a:xfrm>
            <a:off x="2828669" y="5208487"/>
            <a:ext cx="1598140" cy="400110"/>
          </a:xfrm>
          <a:prstGeom prst="rect">
            <a:avLst/>
          </a:prstGeom>
          <a:noFill/>
        </p:spPr>
        <p:txBody>
          <a:bodyPr wrap="square" rtlCol="0">
            <a:spAutoFit/>
          </a:bodyPr>
          <a:lstStyle/>
          <a:p>
            <a:r>
              <a:rPr lang="en-US" sz="1000" dirty="0" smtClean="0"/>
              <a:t>9. Engine sends back handle for </a:t>
            </a:r>
            <a:r>
              <a:rPr lang="en-US" sz="1000" dirty="0" err="1" smtClean="0"/>
              <a:t>GenericObject</a:t>
            </a:r>
            <a:endParaRPr lang="en-US" sz="1000" dirty="0"/>
          </a:p>
        </p:txBody>
      </p:sp>
      <p:cxnSp>
        <p:nvCxnSpPr>
          <p:cNvPr id="41" name="Straight Arrow Connector 40"/>
          <p:cNvCxnSpPr/>
          <p:nvPr/>
        </p:nvCxnSpPr>
        <p:spPr>
          <a:xfrm>
            <a:off x="2800865" y="5725297"/>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800865" y="5789584"/>
            <a:ext cx="1598140" cy="553998"/>
          </a:xfrm>
          <a:prstGeom prst="rect">
            <a:avLst/>
          </a:prstGeom>
          <a:noFill/>
        </p:spPr>
        <p:txBody>
          <a:bodyPr wrap="square" rtlCol="0">
            <a:spAutoFit/>
          </a:bodyPr>
          <a:lstStyle/>
          <a:p>
            <a:r>
              <a:rPr lang="en-US" sz="1000" dirty="0" smtClean="0"/>
              <a:t>10. Client sends </a:t>
            </a:r>
            <a:r>
              <a:rPr lang="en-US" sz="1000" dirty="0" err="1" smtClean="0"/>
              <a:t>DoSave</a:t>
            </a:r>
            <a:r>
              <a:rPr lang="en-US" sz="1000" dirty="0" smtClean="0"/>
              <a:t> to save the changes to the app.</a:t>
            </a:r>
            <a:endParaRPr lang="en-US" sz="1000" dirty="0"/>
          </a:p>
        </p:txBody>
      </p:sp>
      <p:cxnSp>
        <p:nvCxnSpPr>
          <p:cNvPr id="44" name="Curved Connector 43"/>
          <p:cNvCxnSpPr/>
          <p:nvPr/>
        </p:nvCxnSpPr>
        <p:spPr>
          <a:xfrm flipV="1">
            <a:off x="6516131" y="4160109"/>
            <a:ext cx="1334530" cy="1123880"/>
          </a:xfrm>
          <a:prstGeom prst="curvedConnector3">
            <a:avLst>
              <a:gd name="adj1" fmla="val 100000"/>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55708" y="5324620"/>
            <a:ext cx="1882346" cy="400110"/>
          </a:xfrm>
          <a:prstGeom prst="rect">
            <a:avLst/>
          </a:prstGeom>
          <a:noFill/>
        </p:spPr>
        <p:txBody>
          <a:bodyPr wrap="square" rtlCol="0">
            <a:spAutoFit/>
          </a:bodyPr>
          <a:lstStyle/>
          <a:p>
            <a:r>
              <a:rPr lang="en-US" sz="1000" dirty="0" smtClean="0"/>
              <a:t>11. App with the new changes is saved to disk.</a:t>
            </a:r>
            <a:endParaRPr lang="en-US" sz="1000" dirty="0"/>
          </a:p>
        </p:txBody>
      </p:sp>
    </p:spTree>
    <p:extLst>
      <p:ext uri="{BB962C8B-B14F-4D97-AF65-F5344CB8AC3E}">
        <p14:creationId xmlns:p14="http://schemas.microsoft.com/office/powerpoint/2010/main" val="4253977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1400327" y="1243911"/>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5993028"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920985" y="1447525"/>
            <a:ext cx="902811" cy="369332"/>
          </a:xfrm>
          <a:prstGeom prst="rect">
            <a:avLst/>
          </a:prstGeom>
          <a:noFill/>
        </p:spPr>
        <p:txBody>
          <a:bodyPr wrap="none" rtlCol="0">
            <a:spAutoFit/>
          </a:bodyPr>
          <a:lstStyle/>
          <a:p>
            <a:r>
              <a:rPr lang="en-US" dirty="0" smtClean="0"/>
              <a:t>Engine</a:t>
            </a:r>
            <a:endParaRPr lang="en-US" dirty="0"/>
          </a:p>
        </p:txBody>
      </p:sp>
      <p:sp>
        <p:nvSpPr>
          <p:cNvPr id="8" name="TextBox 7"/>
          <p:cNvSpPr txBox="1"/>
          <p:nvPr/>
        </p:nvSpPr>
        <p:spPr>
          <a:xfrm>
            <a:off x="6577806" y="1449860"/>
            <a:ext cx="774571" cy="369332"/>
          </a:xfrm>
          <a:prstGeom prst="rect">
            <a:avLst/>
          </a:prstGeom>
          <a:noFill/>
        </p:spPr>
        <p:txBody>
          <a:bodyPr wrap="none" rtlCol="0">
            <a:spAutoFit/>
          </a:bodyPr>
          <a:lstStyle/>
          <a:p>
            <a:r>
              <a:rPr lang="en-US" dirty="0" smtClean="0"/>
              <a:t>Client</a:t>
            </a:r>
            <a:endParaRPr lang="en-US" dirty="0"/>
          </a:p>
        </p:txBody>
      </p:sp>
      <p:sp>
        <p:nvSpPr>
          <p:cNvPr id="37" name="Rectangle 36"/>
          <p:cNvSpPr/>
          <p:nvPr/>
        </p:nvSpPr>
        <p:spPr>
          <a:xfrm>
            <a:off x="1803979" y="2394867"/>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Generic Object</a:t>
            </a:r>
            <a:endParaRPr lang="en-US" sz="1000" dirty="0"/>
          </a:p>
        </p:txBody>
      </p:sp>
      <p:sp>
        <p:nvSpPr>
          <p:cNvPr id="39" name="Rectangle 38"/>
          <p:cNvSpPr/>
          <p:nvPr/>
        </p:nvSpPr>
        <p:spPr>
          <a:xfrm>
            <a:off x="1803979" y="3980655"/>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Generic Object</a:t>
            </a:r>
          </a:p>
        </p:txBody>
      </p:sp>
      <p:pic>
        <p:nvPicPr>
          <p:cNvPr id="1026" name="Picture 2" descr="https://help.qlik.com/sense/1.1/en-us/online/Subsystems/Hub/Content/Resources/Images/ui_gen_Bar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12" y="2647409"/>
            <a:ext cx="1283157" cy="749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lobal.qlik.com/~/media/Images/Blog/entries/posts-large/PieChartSpinningWheelLarge_625.ash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3512" y="4111718"/>
            <a:ext cx="1323793" cy="8557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3562865" y="3015049"/>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62865" y="4600833"/>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412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430887"/>
          </a:xfrm>
        </p:spPr>
        <p:txBody>
          <a:bodyPr/>
          <a:lstStyle/>
          <a:p>
            <a:r>
              <a:rPr lang="en-US" dirty="0" smtClean="0"/>
              <a:t>Demo</a:t>
            </a:r>
            <a:endParaRPr lang="en-US" dirty="0"/>
          </a:p>
        </p:txBody>
      </p:sp>
    </p:spTree>
    <p:extLst>
      <p:ext uri="{BB962C8B-B14F-4D97-AF65-F5344CB8AC3E}">
        <p14:creationId xmlns:p14="http://schemas.microsoft.com/office/powerpoint/2010/main" val="2097473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piss off a sales guy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190" y="2018270"/>
            <a:ext cx="5391619" cy="3028821"/>
          </a:xfrm>
          <a:prstGeom prst="rect">
            <a:avLst/>
          </a:prstGeom>
        </p:spPr>
      </p:pic>
    </p:spTree>
    <p:extLst>
      <p:ext uri="{BB962C8B-B14F-4D97-AF65-F5344CB8AC3E}">
        <p14:creationId xmlns:p14="http://schemas.microsoft.com/office/powerpoint/2010/main" val="3215464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QIX Engine 101</a:t>
            </a:r>
            <a:endParaRPr lang="en-US" dirty="0"/>
          </a:p>
        </p:txBody>
      </p:sp>
      <p:sp>
        <p:nvSpPr>
          <p:cNvPr id="10" name="Text Placeholder 9"/>
          <p:cNvSpPr>
            <a:spLocks noGrp="1"/>
          </p:cNvSpPr>
          <p:nvPr>
            <p:ph type="body" sz="quarter" idx="10"/>
          </p:nvPr>
        </p:nvSpPr>
        <p:spPr/>
        <p:txBody>
          <a:bodyPr/>
          <a:lstStyle/>
          <a:p>
            <a:r>
              <a:rPr lang="en-US" dirty="0" smtClean="0"/>
              <a:t>Engine API and Generic Objects</a:t>
            </a:r>
            <a:endParaRPr lang="en-US" dirty="0"/>
          </a:p>
        </p:txBody>
      </p:sp>
      <p:sp>
        <p:nvSpPr>
          <p:cNvPr id="11" name="Text Placeholder 10"/>
          <p:cNvSpPr>
            <a:spLocks noGrp="1"/>
          </p:cNvSpPr>
          <p:nvPr>
            <p:ph type="body" sz="quarter" idx="11"/>
          </p:nvPr>
        </p:nvSpPr>
        <p:spPr/>
        <p:txBody>
          <a:bodyPr/>
          <a:lstStyle/>
          <a:p>
            <a:r>
              <a:rPr lang="en-US" dirty="0" smtClean="0"/>
              <a:t>Alexander Karlsson</a:t>
            </a:r>
            <a:endParaRPr lang="en-US" dirty="0"/>
          </a:p>
        </p:txBody>
      </p:sp>
    </p:spTree>
    <p:extLst>
      <p:ext uri="{BB962C8B-B14F-4D97-AF65-F5344CB8AC3E}">
        <p14:creationId xmlns:p14="http://schemas.microsoft.com/office/powerpoint/2010/main" val="877449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615553"/>
          </a:xfrm>
        </p:spPr>
        <p:txBody>
          <a:bodyPr/>
          <a:lstStyle/>
          <a:p>
            <a:r>
              <a:rPr lang="en-US" sz="4000" dirty="0" smtClean="0"/>
              <a:t>Disclaimer</a:t>
            </a:r>
            <a:endParaRPr lang="en-US" sz="4000" dirty="0"/>
          </a:p>
        </p:txBody>
      </p:sp>
    </p:spTree>
    <p:extLst>
      <p:ext uri="{BB962C8B-B14F-4D97-AF65-F5344CB8AC3E}">
        <p14:creationId xmlns:p14="http://schemas.microsoft.com/office/powerpoint/2010/main" val="4251286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85844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cover</a:t>
            </a:r>
            <a:endParaRPr lang="en-US" dirty="0"/>
          </a:p>
        </p:txBody>
      </p:sp>
      <p:sp>
        <p:nvSpPr>
          <p:cNvPr id="3" name="Text Placeholder 2"/>
          <p:cNvSpPr>
            <a:spLocks noGrp="1"/>
          </p:cNvSpPr>
          <p:nvPr>
            <p:ph type="body" sz="quarter" idx="11"/>
          </p:nvPr>
        </p:nvSpPr>
        <p:spPr>
          <a:xfrm>
            <a:off x="492124" y="1208088"/>
            <a:ext cx="7046363" cy="2659190"/>
          </a:xfrm>
        </p:spPr>
        <p:txBody>
          <a:bodyPr/>
          <a:lstStyle/>
          <a:p>
            <a:r>
              <a:rPr lang="en-US" dirty="0" smtClean="0"/>
              <a:t>Architectural Overview</a:t>
            </a:r>
          </a:p>
          <a:p>
            <a:r>
              <a:rPr lang="en-US" dirty="0"/>
              <a:t>The Agnostic Engine API</a:t>
            </a:r>
          </a:p>
          <a:p>
            <a:r>
              <a:rPr lang="en-US" dirty="0" smtClean="0"/>
              <a:t>Generic Objects</a:t>
            </a:r>
          </a:p>
          <a:p>
            <a:r>
              <a:rPr lang="en-US" dirty="0" smtClean="0"/>
              <a:t>Internals of a QVF</a:t>
            </a:r>
          </a:p>
          <a:p>
            <a:r>
              <a:rPr lang="en-US" dirty="0" smtClean="0"/>
              <a:t>How to piss off a sales </a:t>
            </a:r>
            <a:r>
              <a:rPr lang="en-US" dirty="0" smtClean="0"/>
              <a:t>guy</a:t>
            </a:r>
          </a:p>
          <a:p>
            <a:endParaRPr lang="en-US" dirty="0"/>
          </a:p>
          <a:p>
            <a:r>
              <a:rPr lang="en-US" dirty="0"/>
              <a:t>https://github.com/mindspank/Engine-101-and-Generic-Objects</a:t>
            </a:r>
            <a:endParaRPr lang="en-US" dirty="0"/>
          </a:p>
        </p:txBody>
      </p:sp>
    </p:spTree>
    <p:extLst>
      <p:ext uri="{BB962C8B-B14F-4D97-AF65-F5344CB8AC3E}">
        <p14:creationId xmlns:p14="http://schemas.microsoft.com/office/powerpoint/2010/main" val="4003424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5" name="Rectangle 4"/>
          <p:cNvSpPr/>
          <p:nvPr/>
        </p:nvSpPr>
        <p:spPr>
          <a:xfrm>
            <a:off x="6858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
        <p:nvSpPr>
          <p:cNvPr id="6" name="Rectangle 5"/>
          <p:cNvSpPr/>
          <p:nvPr/>
        </p:nvSpPr>
        <p:spPr>
          <a:xfrm>
            <a:off x="51816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Repository Server</a:t>
            </a:r>
            <a:endParaRPr lang="en-US" dirty="0"/>
          </a:p>
        </p:txBody>
      </p:sp>
      <p:sp>
        <p:nvSpPr>
          <p:cNvPr id="7" name="Rectangle 6"/>
          <p:cNvSpPr/>
          <p:nvPr/>
        </p:nvSpPr>
        <p:spPr>
          <a:xfrm>
            <a:off x="2853690" y="296418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 Service</a:t>
            </a:r>
            <a:endParaRPr lang="en-US" dirty="0"/>
          </a:p>
        </p:txBody>
      </p:sp>
      <p:sp>
        <p:nvSpPr>
          <p:cNvPr id="8" name="Rectangle 7"/>
          <p:cNvSpPr/>
          <p:nvPr/>
        </p:nvSpPr>
        <p:spPr>
          <a:xfrm>
            <a:off x="685800" y="1285701"/>
            <a:ext cx="73418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Clients that are capable of running websockets</a:t>
            </a:r>
            <a:endParaRPr lang="en-US" dirty="0"/>
          </a:p>
        </p:txBody>
      </p:sp>
      <p:cxnSp>
        <p:nvCxnSpPr>
          <p:cNvPr id="12" name="Straight Arrow Connector 11"/>
          <p:cNvCxnSpPr/>
          <p:nvPr/>
        </p:nvCxnSpPr>
        <p:spPr>
          <a:xfrm>
            <a:off x="3691890" y="5434965"/>
            <a:ext cx="134874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20490" y="5092481"/>
            <a:ext cx="904158" cy="307777"/>
          </a:xfrm>
          <a:prstGeom prst="rect">
            <a:avLst/>
          </a:prstGeom>
          <a:noFill/>
        </p:spPr>
        <p:txBody>
          <a:bodyPr wrap="none" rtlCol="0">
            <a:spAutoFit/>
          </a:bodyPr>
          <a:lstStyle/>
          <a:p>
            <a:r>
              <a:rPr lang="en-US" sz="1400" dirty="0" smtClean="0"/>
              <a:t>QRS API</a:t>
            </a:r>
            <a:endParaRPr lang="en-US" sz="1400" dirty="0"/>
          </a:p>
        </p:txBody>
      </p:sp>
      <p:cxnSp>
        <p:nvCxnSpPr>
          <p:cNvPr id="15" name="Straight Arrow Connector 14"/>
          <p:cNvCxnSpPr/>
          <p:nvPr/>
        </p:nvCxnSpPr>
        <p:spPr>
          <a:xfrm flipH="1">
            <a:off x="2446020" y="4293125"/>
            <a:ext cx="1442803" cy="349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4572000" y="4293126"/>
            <a:ext cx="1280160" cy="34953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852160" y="4334882"/>
            <a:ext cx="904158" cy="307777"/>
          </a:xfrm>
          <a:prstGeom prst="rect">
            <a:avLst/>
          </a:prstGeom>
          <a:noFill/>
        </p:spPr>
        <p:txBody>
          <a:bodyPr wrap="none" rtlCol="0">
            <a:spAutoFit/>
          </a:bodyPr>
          <a:lstStyle/>
          <a:p>
            <a:r>
              <a:rPr lang="en-US" sz="1400" dirty="0" smtClean="0"/>
              <a:t>QRS API</a:t>
            </a:r>
            <a:endParaRPr lang="en-US" sz="1400" dirty="0"/>
          </a:p>
        </p:txBody>
      </p:sp>
      <p:sp>
        <p:nvSpPr>
          <p:cNvPr id="25" name="TextBox 24"/>
          <p:cNvSpPr txBox="1"/>
          <p:nvPr/>
        </p:nvSpPr>
        <p:spPr>
          <a:xfrm>
            <a:off x="1387600" y="4333393"/>
            <a:ext cx="1072473" cy="307777"/>
          </a:xfrm>
          <a:prstGeom prst="rect">
            <a:avLst/>
          </a:prstGeom>
          <a:noFill/>
        </p:spPr>
        <p:txBody>
          <a:bodyPr wrap="none" rtlCol="0">
            <a:spAutoFit/>
          </a:bodyPr>
          <a:lstStyle/>
          <a:p>
            <a:r>
              <a:rPr lang="en-US" sz="1400" dirty="0" smtClean="0"/>
              <a:t>Engine API</a:t>
            </a:r>
            <a:endParaRPr lang="en-US" sz="1400" dirty="0"/>
          </a:p>
        </p:txBody>
      </p:sp>
      <p:cxnSp>
        <p:nvCxnSpPr>
          <p:cNvPr id="27" name="Straight Arrow Connector 26"/>
          <p:cNvCxnSpPr/>
          <p:nvPr/>
        </p:nvCxnSpPr>
        <p:spPr>
          <a:xfrm flipV="1">
            <a:off x="1210606" y="2802704"/>
            <a:ext cx="11430" cy="171533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297680" y="2594610"/>
            <a:ext cx="0" cy="2857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9563" y="3410366"/>
            <a:ext cx="1072473" cy="307777"/>
          </a:xfrm>
          <a:prstGeom prst="rect">
            <a:avLst/>
          </a:prstGeom>
          <a:noFill/>
        </p:spPr>
        <p:txBody>
          <a:bodyPr wrap="none" rtlCol="0">
            <a:spAutoFit/>
          </a:bodyPr>
          <a:lstStyle/>
          <a:p>
            <a:r>
              <a:rPr lang="en-US" sz="1400" dirty="0" smtClean="0"/>
              <a:t>Engine API</a:t>
            </a:r>
            <a:endParaRPr lang="en-US" sz="1400" dirty="0"/>
          </a:p>
        </p:txBody>
      </p:sp>
    </p:spTree>
    <p:extLst>
      <p:ext uri="{BB962C8B-B14F-4D97-AF65-F5344CB8AC3E}">
        <p14:creationId xmlns:p14="http://schemas.microsoft.com/office/powerpoint/2010/main" val="875466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7" name="Rectangle 6"/>
          <p:cNvSpPr/>
          <p:nvPr/>
        </p:nvSpPr>
        <p:spPr>
          <a:xfrm>
            <a:off x="3148964" y="3801695"/>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Engine API</a:t>
            </a:r>
            <a:endParaRPr lang="en-US" dirty="0"/>
          </a:p>
        </p:txBody>
      </p:sp>
      <p:cxnSp>
        <p:nvCxnSpPr>
          <p:cNvPr id="3" name="Straight Arrow Connector 2"/>
          <p:cNvCxnSpPr/>
          <p:nvPr/>
        </p:nvCxnSpPr>
        <p:spPr>
          <a:xfrm>
            <a:off x="4571999" y="4687330"/>
            <a:ext cx="0" cy="6319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411159"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Extension API</a:t>
            </a:r>
            <a:endParaRPr lang="en-US" dirty="0"/>
          </a:p>
        </p:txBody>
      </p:sp>
      <p:sp>
        <p:nvSpPr>
          <p:cNvPr id="22" name="Rectangle 21"/>
          <p:cNvSpPr/>
          <p:nvPr/>
        </p:nvSpPr>
        <p:spPr>
          <a:xfrm>
            <a:off x="223810"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Mashup API</a:t>
            </a:r>
            <a:endParaRPr lang="en-US" dirty="0"/>
          </a:p>
        </p:txBody>
      </p:sp>
      <p:sp>
        <p:nvSpPr>
          <p:cNvPr id="23" name="Rectangle 22"/>
          <p:cNvSpPr/>
          <p:nvPr/>
        </p:nvSpPr>
        <p:spPr>
          <a:xfrm>
            <a:off x="6566946"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Qlik Sense Client</a:t>
            </a:r>
            <a:endParaRPr lang="en-US" dirty="0"/>
          </a:p>
        </p:txBody>
      </p:sp>
      <p:cxnSp>
        <p:nvCxnSpPr>
          <p:cNvPr id="10" name="Straight Arrow Connector 9"/>
          <p:cNvCxnSpPr/>
          <p:nvPr/>
        </p:nvCxnSpPr>
        <p:spPr>
          <a:xfrm>
            <a:off x="1383957" y="2979748"/>
            <a:ext cx="2892768"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1999" y="2883690"/>
            <a:ext cx="0"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67274" y="2984313"/>
            <a:ext cx="2891481"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148964" y="5568712"/>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Tree>
    <p:extLst>
      <p:ext uri="{BB962C8B-B14F-4D97-AF65-F5344CB8AC3E}">
        <p14:creationId xmlns:p14="http://schemas.microsoft.com/office/powerpoint/2010/main" val="3340732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edia.carddit.com/a/tpfF8z80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48" y="930875"/>
            <a:ext cx="7761659" cy="465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1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4099584"/>
          </a:xfrm>
        </p:spPr>
        <p:txBody>
          <a:bodyPr/>
          <a:lstStyle/>
          <a:p>
            <a:r>
              <a:rPr lang="en-US" dirty="0" smtClean="0"/>
              <a:t>A </a:t>
            </a:r>
            <a:r>
              <a:rPr lang="en-US" b="1" dirty="0" smtClean="0"/>
              <a:t>J</a:t>
            </a:r>
            <a:r>
              <a:rPr lang="en-US" dirty="0" smtClean="0"/>
              <a:t>avaScript </a:t>
            </a:r>
            <a:r>
              <a:rPr lang="en-US" b="1" dirty="0" smtClean="0"/>
              <a:t>O</a:t>
            </a:r>
            <a:r>
              <a:rPr lang="en-US" dirty="0" smtClean="0"/>
              <a:t>bject </a:t>
            </a:r>
            <a:r>
              <a:rPr lang="en-US" b="1" dirty="0" smtClean="0"/>
              <a:t>N</a:t>
            </a:r>
            <a:r>
              <a:rPr lang="en-US" dirty="0" smtClean="0"/>
              <a:t>otation </a:t>
            </a:r>
            <a:r>
              <a:rPr lang="en-US" b="1" dirty="0" smtClean="0"/>
              <a:t>R</a:t>
            </a:r>
            <a:r>
              <a:rPr lang="en-US" dirty="0" smtClean="0"/>
              <a:t>emote </a:t>
            </a:r>
            <a:r>
              <a:rPr lang="en-US" b="1" dirty="0"/>
              <a:t>P</a:t>
            </a:r>
            <a:r>
              <a:rPr lang="en-US" dirty="0"/>
              <a:t>rocedure </a:t>
            </a:r>
            <a:r>
              <a:rPr lang="en-US" b="1" dirty="0" smtClean="0"/>
              <a:t>C</a:t>
            </a:r>
            <a:r>
              <a:rPr lang="en-US" dirty="0" smtClean="0"/>
              <a:t>all style protocol</a:t>
            </a:r>
          </a:p>
          <a:p>
            <a:pPr lvl="1"/>
            <a:r>
              <a:rPr lang="en-US" dirty="0" smtClean="0"/>
              <a:t>Or just JSON RPC for short</a:t>
            </a:r>
            <a:br>
              <a:rPr lang="en-US" dirty="0" smtClean="0"/>
            </a:br>
            <a:endParaRPr lang="en-US" dirty="0" smtClean="0"/>
          </a:p>
          <a:p>
            <a:r>
              <a:rPr lang="en-US" dirty="0" smtClean="0"/>
              <a:t>Protocol, not a language</a:t>
            </a:r>
          </a:p>
          <a:p>
            <a:pPr lvl="1"/>
            <a:r>
              <a:rPr lang="en-US" dirty="0" err="1" smtClean="0">
                <a:hlinkClick r:id="rId2"/>
              </a:rPr>
              <a:t>qsocks</a:t>
            </a:r>
            <a:r>
              <a:rPr lang="en-US" dirty="0" smtClean="0"/>
              <a:t> - a javascript implementation</a:t>
            </a:r>
          </a:p>
          <a:p>
            <a:pPr lvl="1"/>
            <a:r>
              <a:rPr lang="en-US" dirty="0" smtClean="0"/>
              <a:t>Sensei – super secret…</a:t>
            </a:r>
          </a:p>
          <a:p>
            <a:pPr lvl="1"/>
            <a:endParaRPr lang="en-US" dirty="0"/>
          </a:p>
          <a:p>
            <a:r>
              <a:rPr lang="en-US" dirty="0" smtClean="0"/>
              <a:t>The building block for all of our clients, APIs and some server components such as the Migration Service and Data Prep</a:t>
            </a:r>
          </a:p>
          <a:p>
            <a:endParaRPr lang="en-US" dirty="0" smtClean="0"/>
          </a:p>
          <a:p>
            <a:r>
              <a:rPr lang="en-US" dirty="0" smtClean="0"/>
              <a:t>Commonly used client side but can also run server side.</a:t>
            </a:r>
            <a:endParaRPr lang="en-US" dirty="0"/>
          </a:p>
        </p:txBody>
      </p:sp>
      <p:pic>
        <p:nvPicPr>
          <p:cNvPr id="2050" name="Picture 2" descr="https://m2.behance.net/rendition/pm/17845285/disp/aa2cd079a21ab9f3212c6b0f57049a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0" y="39994"/>
            <a:ext cx="344959" cy="5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8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9">
      <a:dk1>
        <a:srgbClr val="363636"/>
      </a:dk1>
      <a:lt1>
        <a:srgbClr val="FFFFFF"/>
      </a:lt1>
      <a:dk2>
        <a:srgbClr val="363636"/>
      </a:dk2>
      <a:lt2>
        <a:srgbClr val="696969"/>
      </a:lt2>
      <a:accent1>
        <a:srgbClr val="61A71E"/>
      </a:accent1>
      <a:accent2>
        <a:srgbClr val="2F7E20"/>
      </a:accent2>
      <a:accent3>
        <a:srgbClr val="8E9093"/>
      </a:accent3>
      <a:accent4>
        <a:srgbClr val="000000"/>
      </a:accent4>
      <a:accent5>
        <a:srgbClr val="B1DB1F"/>
      </a:accent5>
      <a:accent6>
        <a:srgbClr val="2F7E20"/>
      </a:accent6>
      <a:hlink>
        <a:srgbClr val="4AA418"/>
      </a:hlink>
      <a:folHlink>
        <a:srgbClr val="4AA41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8537</TotalTime>
  <Words>380</Words>
  <Application>Microsoft Office PowerPoint</Application>
  <PresentationFormat>On-screen Show (4:3)</PresentationFormat>
  <Paragraphs>109</Paragraphs>
  <Slides>18</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Office Theme</vt:lpstr>
      <vt:lpstr>PowerPoint Presentation</vt:lpstr>
      <vt:lpstr>QIX Engine 101</vt:lpstr>
      <vt:lpstr>Disclaimer</vt:lpstr>
      <vt:lpstr>PowerPoint Presentation</vt:lpstr>
      <vt:lpstr>What we’ll cover</vt:lpstr>
      <vt:lpstr>Architectural Overview</vt:lpstr>
      <vt:lpstr>Architectural Overview</vt:lpstr>
      <vt:lpstr>PowerPoint Presentation</vt:lpstr>
      <vt:lpstr>The Agnostic Engine API</vt:lpstr>
      <vt:lpstr>The Agnostic Engine API</vt:lpstr>
      <vt:lpstr>The Agnostic Engine API</vt:lpstr>
      <vt:lpstr>PowerPoint Presentation</vt:lpstr>
      <vt:lpstr>Demo</vt:lpstr>
      <vt:lpstr>Generic Objects</vt:lpstr>
      <vt:lpstr>Generic Objects</vt:lpstr>
      <vt:lpstr>Generic Objects</vt:lpstr>
      <vt:lpstr>Demo</vt:lpstr>
      <vt:lpstr>How to piss off a sales guy</vt:lpstr>
    </vt:vector>
  </TitlesOfParts>
  <Company>QlikTech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DeChurch</dc:creator>
  <cp:lastModifiedBy>Windows User</cp:lastModifiedBy>
  <cp:revision>267</cp:revision>
  <dcterms:created xsi:type="dcterms:W3CDTF">2013-10-23T11:13:32Z</dcterms:created>
  <dcterms:modified xsi:type="dcterms:W3CDTF">2015-09-23T16:47:01Z</dcterms:modified>
</cp:coreProperties>
</file>